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9" r:id="rId2"/>
    <p:sldId id="256" r:id="rId3"/>
    <p:sldId id="274" r:id="rId4"/>
    <p:sldId id="275" r:id="rId5"/>
    <p:sldId id="276" r:id="rId6"/>
    <p:sldId id="277" r:id="rId7"/>
    <p:sldId id="278" r:id="rId8"/>
    <p:sldId id="279" r:id="rId9"/>
    <p:sldId id="280" r:id="rId10"/>
    <p:sldId id="268" r:id="rId11"/>
    <p:sldId id="257" r:id="rId12"/>
    <p:sldId id="287" r:id="rId13"/>
    <p:sldId id="281" r:id="rId14"/>
    <p:sldId id="282" r:id="rId15"/>
    <p:sldId id="285" r:id="rId16"/>
    <p:sldId id="283" r:id="rId17"/>
    <p:sldId id="290" r:id="rId18"/>
    <p:sldId id="273" r:id="rId19"/>
  </p:sldIdLst>
  <p:sldSz cx="9144000" cy="6858000" type="screen4x3"/>
  <p:notesSz cx="6858000" cy="9144000"/>
  <p:defaultText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21" autoAdjust="0"/>
  </p:normalViewPr>
  <p:slideViewPr>
    <p:cSldViewPr>
      <p:cViewPr varScale="1">
        <p:scale>
          <a:sx n="101" d="100"/>
          <a:sy n="101" d="100"/>
        </p:scale>
        <p:origin x="294" y="108"/>
      </p:cViewPr>
      <p:guideLst>
        <p:guide orient="horz" pos="2160"/>
        <p:guide pos="2880"/>
      </p:guideLst>
    </p:cSldViewPr>
  </p:slideViewPr>
  <p:outlineViewPr>
    <p:cViewPr>
      <p:scale>
        <a:sx n="33" d="100"/>
        <a:sy n="33" d="100"/>
      </p:scale>
      <p:origin x="0" y="705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a-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F6682D-329F-429A-AD4C-BDFA009BEFAA}" type="datetimeFigureOut">
              <a:rPr lang="ca-ES" smtClean="0"/>
              <a:t>23/11/2021</a:t>
            </a:fld>
            <a:endParaRPr lang="ca-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a-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a-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607F72-E85D-4D21-8663-1D97623E7BBC}" type="slidenum">
              <a:rPr lang="ca-ES" smtClean="0"/>
              <a:t>‹#›</a:t>
            </a:fld>
            <a:endParaRPr lang="ca-ES" dirty="0"/>
          </a:p>
        </p:txBody>
      </p:sp>
    </p:spTree>
    <p:extLst>
      <p:ext uri="{BB962C8B-B14F-4D97-AF65-F5344CB8AC3E}">
        <p14:creationId xmlns:p14="http://schemas.microsoft.com/office/powerpoint/2010/main" val="1089477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ca-ES" dirty="0"/>
          </a:p>
        </p:txBody>
      </p:sp>
      <p:sp>
        <p:nvSpPr>
          <p:cNvPr id="4" name="3 Marcador de número de diapositiva"/>
          <p:cNvSpPr>
            <a:spLocks noGrp="1"/>
          </p:cNvSpPr>
          <p:nvPr>
            <p:ph type="sldNum" sz="quarter" idx="10"/>
          </p:nvPr>
        </p:nvSpPr>
        <p:spPr/>
        <p:txBody>
          <a:bodyPr/>
          <a:lstStyle/>
          <a:p>
            <a:fld id="{02607F72-E85D-4D21-8663-1D97623E7BBC}" type="slidenum">
              <a:rPr lang="ca-ES" smtClean="0"/>
              <a:t>2</a:t>
            </a:fld>
            <a:endParaRPr lang="ca-ES" dirty="0"/>
          </a:p>
        </p:txBody>
      </p:sp>
    </p:spTree>
    <p:extLst>
      <p:ext uri="{BB962C8B-B14F-4D97-AF65-F5344CB8AC3E}">
        <p14:creationId xmlns:p14="http://schemas.microsoft.com/office/powerpoint/2010/main" val="2468984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ca-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ca-ES"/>
          </a:p>
        </p:txBody>
      </p:sp>
      <p:sp>
        <p:nvSpPr>
          <p:cNvPr id="4" name="3 Marcador de fecha"/>
          <p:cNvSpPr>
            <a:spLocks noGrp="1"/>
          </p:cNvSpPr>
          <p:nvPr>
            <p:ph type="dt" sz="half" idx="10"/>
          </p:nvPr>
        </p:nvSpPr>
        <p:spPr/>
        <p:txBody>
          <a:bodyPr/>
          <a:lstStyle/>
          <a:p>
            <a:fld id="{0F0DBD12-7A6A-4727-BED6-202C6C927A44}" type="datetimeFigureOut">
              <a:rPr lang="ca-ES" smtClean="0"/>
              <a:t>23/11/2021</a:t>
            </a:fld>
            <a:endParaRPr lang="ca-ES" dirty="0"/>
          </a:p>
        </p:txBody>
      </p:sp>
      <p:sp>
        <p:nvSpPr>
          <p:cNvPr id="5" name="4 Marcador de pie de página"/>
          <p:cNvSpPr>
            <a:spLocks noGrp="1"/>
          </p:cNvSpPr>
          <p:nvPr>
            <p:ph type="ftr" sz="quarter" idx="11"/>
          </p:nvPr>
        </p:nvSpPr>
        <p:spPr/>
        <p:txBody>
          <a:bodyPr/>
          <a:lstStyle/>
          <a:p>
            <a:endParaRPr lang="ca-ES" dirty="0"/>
          </a:p>
        </p:txBody>
      </p:sp>
      <p:sp>
        <p:nvSpPr>
          <p:cNvPr id="6" name="5 Marcador de número de diapositiva"/>
          <p:cNvSpPr>
            <a:spLocks noGrp="1"/>
          </p:cNvSpPr>
          <p:nvPr>
            <p:ph type="sldNum" sz="quarter" idx="12"/>
          </p:nvPr>
        </p:nvSpPr>
        <p:spPr/>
        <p:txBody>
          <a:bodyPr/>
          <a:lstStyle/>
          <a:p>
            <a:fld id="{220C82B8-FD47-4029-A3E3-53416CEAAF7E}" type="slidenum">
              <a:rPr lang="ca-ES" smtClean="0"/>
              <a:t>‹#›</a:t>
            </a:fld>
            <a:endParaRPr lang="ca-ES" dirty="0"/>
          </a:p>
        </p:txBody>
      </p:sp>
    </p:spTree>
    <p:extLst>
      <p:ext uri="{BB962C8B-B14F-4D97-AF65-F5344CB8AC3E}">
        <p14:creationId xmlns:p14="http://schemas.microsoft.com/office/powerpoint/2010/main" val="450942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10"/>
          </p:nvPr>
        </p:nvSpPr>
        <p:spPr/>
        <p:txBody>
          <a:bodyPr/>
          <a:lstStyle/>
          <a:p>
            <a:fld id="{0F0DBD12-7A6A-4727-BED6-202C6C927A44}" type="datetimeFigureOut">
              <a:rPr lang="ca-ES" smtClean="0"/>
              <a:t>23/11/2021</a:t>
            </a:fld>
            <a:endParaRPr lang="ca-ES" dirty="0"/>
          </a:p>
        </p:txBody>
      </p:sp>
      <p:sp>
        <p:nvSpPr>
          <p:cNvPr id="5" name="4 Marcador de pie de página"/>
          <p:cNvSpPr>
            <a:spLocks noGrp="1"/>
          </p:cNvSpPr>
          <p:nvPr>
            <p:ph type="ftr" sz="quarter" idx="11"/>
          </p:nvPr>
        </p:nvSpPr>
        <p:spPr/>
        <p:txBody>
          <a:bodyPr/>
          <a:lstStyle/>
          <a:p>
            <a:endParaRPr lang="ca-ES" dirty="0"/>
          </a:p>
        </p:txBody>
      </p:sp>
      <p:sp>
        <p:nvSpPr>
          <p:cNvPr id="6" name="5 Marcador de número de diapositiva"/>
          <p:cNvSpPr>
            <a:spLocks noGrp="1"/>
          </p:cNvSpPr>
          <p:nvPr>
            <p:ph type="sldNum" sz="quarter" idx="12"/>
          </p:nvPr>
        </p:nvSpPr>
        <p:spPr/>
        <p:txBody>
          <a:bodyPr/>
          <a:lstStyle/>
          <a:p>
            <a:fld id="{220C82B8-FD47-4029-A3E3-53416CEAAF7E}" type="slidenum">
              <a:rPr lang="ca-ES" smtClean="0"/>
              <a:t>‹#›</a:t>
            </a:fld>
            <a:endParaRPr lang="ca-ES" dirty="0"/>
          </a:p>
        </p:txBody>
      </p:sp>
    </p:spTree>
    <p:extLst>
      <p:ext uri="{BB962C8B-B14F-4D97-AF65-F5344CB8AC3E}">
        <p14:creationId xmlns:p14="http://schemas.microsoft.com/office/powerpoint/2010/main" val="1597353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ca-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10"/>
          </p:nvPr>
        </p:nvSpPr>
        <p:spPr/>
        <p:txBody>
          <a:bodyPr/>
          <a:lstStyle/>
          <a:p>
            <a:fld id="{0F0DBD12-7A6A-4727-BED6-202C6C927A44}" type="datetimeFigureOut">
              <a:rPr lang="ca-ES" smtClean="0"/>
              <a:t>23/11/2021</a:t>
            </a:fld>
            <a:endParaRPr lang="ca-ES" dirty="0"/>
          </a:p>
        </p:txBody>
      </p:sp>
      <p:sp>
        <p:nvSpPr>
          <p:cNvPr id="5" name="4 Marcador de pie de página"/>
          <p:cNvSpPr>
            <a:spLocks noGrp="1"/>
          </p:cNvSpPr>
          <p:nvPr>
            <p:ph type="ftr" sz="quarter" idx="11"/>
          </p:nvPr>
        </p:nvSpPr>
        <p:spPr/>
        <p:txBody>
          <a:bodyPr/>
          <a:lstStyle/>
          <a:p>
            <a:endParaRPr lang="ca-ES" dirty="0"/>
          </a:p>
        </p:txBody>
      </p:sp>
      <p:sp>
        <p:nvSpPr>
          <p:cNvPr id="6" name="5 Marcador de número de diapositiva"/>
          <p:cNvSpPr>
            <a:spLocks noGrp="1"/>
          </p:cNvSpPr>
          <p:nvPr>
            <p:ph type="sldNum" sz="quarter" idx="12"/>
          </p:nvPr>
        </p:nvSpPr>
        <p:spPr/>
        <p:txBody>
          <a:bodyPr/>
          <a:lstStyle/>
          <a:p>
            <a:fld id="{220C82B8-FD47-4029-A3E3-53416CEAAF7E}" type="slidenum">
              <a:rPr lang="ca-ES" smtClean="0"/>
              <a:t>‹#›</a:t>
            </a:fld>
            <a:endParaRPr lang="ca-ES" dirty="0"/>
          </a:p>
        </p:txBody>
      </p:sp>
    </p:spTree>
    <p:extLst>
      <p:ext uri="{BB962C8B-B14F-4D97-AF65-F5344CB8AC3E}">
        <p14:creationId xmlns:p14="http://schemas.microsoft.com/office/powerpoint/2010/main" val="717007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10"/>
          </p:nvPr>
        </p:nvSpPr>
        <p:spPr/>
        <p:txBody>
          <a:bodyPr/>
          <a:lstStyle/>
          <a:p>
            <a:fld id="{0F0DBD12-7A6A-4727-BED6-202C6C927A44}" type="datetimeFigureOut">
              <a:rPr lang="ca-ES" smtClean="0"/>
              <a:t>23/11/2021</a:t>
            </a:fld>
            <a:endParaRPr lang="ca-ES" dirty="0"/>
          </a:p>
        </p:txBody>
      </p:sp>
      <p:sp>
        <p:nvSpPr>
          <p:cNvPr id="5" name="4 Marcador de pie de página"/>
          <p:cNvSpPr>
            <a:spLocks noGrp="1"/>
          </p:cNvSpPr>
          <p:nvPr>
            <p:ph type="ftr" sz="quarter" idx="11"/>
          </p:nvPr>
        </p:nvSpPr>
        <p:spPr/>
        <p:txBody>
          <a:bodyPr/>
          <a:lstStyle/>
          <a:p>
            <a:endParaRPr lang="ca-ES" dirty="0"/>
          </a:p>
        </p:txBody>
      </p:sp>
      <p:sp>
        <p:nvSpPr>
          <p:cNvPr id="6" name="5 Marcador de número de diapositiva"/>
          <p:cNvSpPr>
            <a:spLocks noGrp="1"/>
          </p:cNvSpPr>
          <p:nvPr>
            <p:ph type="sldNum" sz="quarter" idx="12"/>
          </p:nvPr>
        </p:nvSpPr>
        <p:spPr/>
        <p:txBody>
          <a:bodyPr/>
          <a:lstStyle/>
          <a:p>
            <a:fld id="{220C82B8-FD47-4029-A3E3-53416CEAAF7E}" type="slidenum">
              <a:rPr lang="ca-ES" smtClean="0"/>
              <a:t>‹#›</a:t>
            </a:fld>
            <a:endParaRPr lang="ca-ES" dirty="0"/>
          </a:p>
        </p:txBody>
      </p:sp>
    </p:spTree>
    <p:extLst>
      <p:ext uri="{BB962C8B-B14F-4D97-AF65-F5344CB8AC3E}">
        <p14:creationId xmlns:p14="http://schemas.microsoft.com/office/powerpoint/2010/main" val="884884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ca-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0F0DBD12-7A6A-4727-BED6-202C6C927A44}" type="datetimeFigureOut">
              <a:rPr lang="ca-ES" smtClean="0"/>
              <a:t>23/11/2021</a:t>
            </a:fld>
            <a:endParaRPr lang="ca-ES" dirty="0"/>
          </a:p>
        </p:txBody>
      </p:sp>
      <p:sp>
        <p:nvSpPr>
          <p:cNvPr id="5" name="4 Marcador de pie de página"/>
          <p:cNvSpPr>
            <a:spLocks noGrp="1"/>
          </p:cNvSpPr>
          <p:nvPr>
            <p:ph type="ftr" sz="quarter" idx="11"/>
          </p:nvPr>
        </p:nvSpPr>
        <p:spPr/>
        <p:txBody>
          <a:bodyPr/>
          <a:lstStyle/>
          <a:p>
            <a:endParaRPr lang="ca-ES" dirty="0"/>
          </a:p>
        </p:txBody>
      </p:sp>
      <p:sp>
        <p:nvSpPr>
          <p:cNvPr id="6" name="5 Marcador de número de diapositiva"/>
          <p:cNvSpPr>
            <a:spLocks noGrp="1"/>
          </p:cNvSpPr>
          <p:nvPr>
            <p:ph type="sldNum" sz="quarter" idx="12"/>
          </p:nvPr>
        </p:nvSpPr>
        <p:spPr/>
        <p:txBody>
          <a:bodyPr/>
          <a:lstStyle/>
          <a:p>
            <a:fld id="{220C82B8-FD47-4029-A3E3-53416CEAAF7E}" type="slidenum">
              <a:rPr lang="ca-ES" smtClean="0"/>
              <a:t>‹#›</a:t>
            </a:fld>
            <a:endParaRPr lang="ca-ES" dirty="0"/>
          </a:p>
        </p:txBody>
      </p:sp>
    </p:spTree>
    <p:extLst>
      <p:ext uri="{BB962C8B-B14F-4D97-AF65-F5344CB8AC3E}">
        <p14:creationId xmlns:p14="http://schemas.microsoft.com/office/powerpoint/2010/main" val="976929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5" name="4 Marcador de fecha"/>
          <p:cNvSpPr>
            <a:spLocks noGrp="1"/>
          </p:cNvSpPr>
          <p:nvPr>
            <p:ph type="dt" sz="half" idx="10"/>
          </p:nvPr>
        </p:nvSpPr>
        <p:spPr/>
        <p:txBody>
          <a:bodyPr/>
          <a:lstStyle/>
          <a:p>
            <a:fld id="{0F0DBD12-7A6A-4727-BED6-202C6C927A44}" type="datetimeFigureOut">
              <a:rPr lang="ca-ES" smtClean="0"/>
              <a:t>23/11/2021</a:t>
            </a:fld>
            <a:endParaRPr lang="ca-ES" dirty="0"/>
          </a:p>
        </p:txBody>
      </p:sp>
      <p:sp>
        <p:nvSpPr>
          <p:cNvPr id="6" name="5 Marcador de pie de página"/>
          <p:cNvSpPr>
            <a:spLocks noGrp="1"/>
          </p:cNvSpPr>
          <p:nvPr>
            <p:ph type="ftr" sz="quarter" idx="11"/>
          </p:nvPr>
        </p:nvSpPr>
        <p:spPr/>
        <p:txBody>
          <a:bodyPr/>
          <a:lstStyle/>
          <a:p>
            <a:endParaRPr lang="ca-ES" dirty="0"/>
          </a:p>
        </p:txBody>
      </p:sp>
      <p:sp>
        <p:nvSpPr>
          <p:cNvPr id="7" name="6 Marcador de número de diapositiva"/>
          <p:cNvSpPr>
            <a:spLocks noGrp="1"/>
          </p:cNvSpPr>
          <p:nvPr>
            <p:ph type="sldNum" sz="quarter" idx="12"/>
          </p:nvPr>
        </p:nvSpPr>
        <p:spPr/>
        <p:txBody>
          <a:bodyPr/>
          <a:lstStyle/>
          <a:p>
            <a:fld id="{220C82B8-FD47-4029-A3E3-53416CEAAF7E}" type="slidenum">
              <a:rPr lang="ca-ES" smtClean="0"/>
              <a:t>‹#›</a:t>
            </a:fld>
            <a:endParaRPr lang="ca-ES" dirty="0"/>
          </a:p>
        </p:txBody>
      </p:sp>
    </p:spTree>
    <p:extLst>
      <p:ext uri="{BB962C8B-B14F-4D97-AF65-F5344CB8AC3E}">
        <p14:creationId xmlns:p14="http://schemas.microsoft.com/office/powerpoint/2010/main" val="1930361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ca-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7" name="6 Marcador de fecha"/>
          <p:cNvSpPr>
            <a:spLocks noGrp="1"/>
          </p:cNvSpPr>
          <p:nvPr>
            <p:ph type="dt" sz="half" idx="10"/>
          </p:nvPr>
        </p:nvSpPr>
        <p:spPr/>
        <p:txBody>
          <a:bodyPr/>
          <a:lstStyle/>
          <a:p>
            <a:fld id="{0F0DBD12-7A6A-4727-BED6-202C6C927A44}" type="datetimeFigureOut">
              <a:rPr lang="ca-ES" smtClean="0"/>
              <a:t>23/11/2021</a:t>
            </a:fld>
            <a:endParaRPr lang="ca-ES" dirty="0"/>
          </a:p>
        </p:txBody>
      </p:sp>
      <p:sp>
        <p:nvSpPr>
          <p:cNvPr id="8" name="7 Marcador de pie de página"/>
          <p:cNvSpPr>
            <a:spLocks noGrp="1"/>
          </p:cNvSpPr>
          <p:nvPr>
            <p:ph type="ftr" sz="quarter" idx="11"/>
          </p:nvPr>
        </p:nvSpPr>
        <p:spPr/>
        <p:txBody>
          <a:bodyPr/>
          <a:lstStyle/>
          <a:p>
            <a:endParaRPr lang="ca-ES" dirty="0"/>
          </a:p>
        </p:txBody>
      </p:sp>
      <p:sp>
        <p:nvSpPr>
          <p:cNvPr id="9" name="8 Marcador de número de diapositiva"/>
          <p:cNvSpPr>
            <a:spLocks noGrp="1"/>
          </p:cNvSpPr>
          <p:nvPr>
            <p:ph type="sldNum" sz="quarter" idx="12"/>
          </p:nvPr>
        </p:nvSpPr>
        <p:spPr/>
        <p:txBody>
          <a:bodyPr/>
          <a:lstStyle/>
          <a:p>
            <a:fld id="{220C82B8-FD47-4029-A3E3-53416CEAAF7E}" type="slidenum">
              <a:rPr lang="ca-ES" smtClean="0"/>
              <a:t>‹#›</a:t>
            </a:fld>
            <a:endParaRPr lang="ca-ES" dirty="0"/>
          </a:p>
        </p:txBody>
      </p:sp>
    </p:spTree>
    <p:extLst>
      <p:ext uri="{BB962C8B-B14F-4D97-AF65-F5344CB8AC3E}">
        <p14:creationId xmlns:p14="http://schemas.microsoft.com/office/powerpoint/2010/main" val="1050316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ca-ES"/>
          </a:p>
        </p:txBody>
      </p:sp>
      <p:sp>
        <p:nvSpPr>
          <p:cNvPr id="3" name="2 Marcador de fecha"/>
          <p:cNvSpPr>
            <a:spLocks noGrp="1"/>
          </p:cNvSpPr>
          <p:nvPr>
            <p:ph type="dt" sz="half" idx="10"/>
          </p:nvPr>
        </p:nvSpPr>
        <p:spPr/>
        <p:txBody>
          <a:bodyPr/>
          <a:lstStyle/>
          <a:p>
            <a:fld id="{0F0DBD12-7A6A-4727-BED6-202C6C927A44}" type="datetimeFigureOut">
              <a:rPr lang="ca-ES" smtClean="0"/>
              <a:t>23/11/2021</a:t>
            </a:fld>
            <a:endParaRPr lang="ca-ES" dirty="0"/>
          </a:p>
        </p:txBody>
      </p:sp>
      <p:sp>
        <p:nvSpPr>
          <p:cNvPr id="4" name="3 Marcador de pie de página"/>
          <p:cNvSpPr>
            <a:spLocks noGrp="1"/>
          </p:cNvSpPr>
          <p:nvPr>
            <p:ph type="ftr" sz="quarter" idx="11"/>
          </p:nvPr>
        </p:nvSpPr>
        <p:spPr/>
        <p:txBody>
          <a:bodyPr/>
          <a:lstStyle/>
          <a:p>
            <a:endParaRPr lang="ca-ES" dirty="0"/>
          </a:p>
        </p:txBody>
      </p:sp>
      <p:sp>
        <p:nvSpPr>
          <p:cNvPr id="5" name="4 Marcador de número de diapositiva"/>
          <p:cNvSpPr>
            <a:spLocks noGrp="1"/>
          </p:cNvSpPr>
          <p:nvPr>
            <p:ph type="sldNum" sz="quarter" idx="12"/>
          </p:nvPr>
        </p:nvSpPr>
        <p:spPr/>
        <p:txBody>
          <a:bodyPr/>
          <a:lstStyle/>
          <a:p>
            <a:fld id="{220C82B8-FD47-4029-A3E3-53416CEAAF7E}" type="slidenum">
              <a:rPr lang="ca-ES" smtClean="0"/>
              <a:t>‹#›</a:t>
            </a:fld>
            <a:endParaRPr lang="ca-ES" dirty="0"/>
          </a:p>
        </p:txBody>
      </p:sp>
    </p:spTree>
    <p:extLst>
      <p:ext uri="{BB962C8B-B14F-4D97-AF65-F5344CB8AC3E}">
        <p14:creationId xmlns:p14="http://schemas.microsoft.com/office/powerpoint/2010/main" val="2614017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F0DBD12-7A6A-4727-BED6-202C6C927A44}" type="datetimeFigureOut">
              <a:rPr lang="ca-ES" smtClean="0"/>
              <a:t>23/11/2021</a:t>
            </a:fld>
            <a:endParaRPr lang="ca-ES" dirty="0"/>
          </a:p>
        </p:txBody>
      </p:sp>
      <p:sp>
        <p:nvSpPr>
          <p:cNvPr id="3" name="2 Marcador de pie de página"/>
          <p:cNvSpPr>
            <a:spLocks noGrp="1"/>
          </p:cNvSpPr>
          <p:nvPr>
            <p:ph type="ftr" sz="quarter" idx="11"/>
          </p:nvPr>
        </p:nvSpPr>
        <p:spPr/>
        <p:txBody>
          <a:bodyPr/>
          <a:lstStyle/>
          <a:p>
            <a:endParaRPr lang="ca-ES" dirty="0"/>
          </a:p>
        </p:txBody>
      </p:sp>
      <p:sp>
        <p:nvSpPr>
          <p:cNvPr id="4" name="3 Marcador de número de diapositiva"/>
          <p:cNvSpPr>
            <a:spLocks noGrp="1"/>
          </p:cNvSpPr>
          <p:nvPr>
            <p:ph type="sldNum" sz="quarter" idx="12"/>
          </p:nvPr>
        </p:nvSpPr>
        <p:spPr/>
        <p:txBody>
          <a:bodyPr/>
          <a:lstStyle/>
          <a:p>
            <a:fld id="{220C82B8-FD47-4029-A3E3-53416CEAAF7E}" type="slidenum">
              <a:rPr lang="ca-ES" smtClean="0"/>
              <a:t>‹#›</a:t>
            </a:fld>
            <a:endParaRPr lang="ca-ES" dirty="0"/>
          </a:p>
        </p:txBody>
      </p:sp>
    </p:spTree>
    <p:extLst>
      <p:ext uri="{BB962C8B-B14F-4D97-AF65-F5344CB8AC3E}">
        <p14:creationId xmlns:p14="http://schemas.microsoft.com/office/powerpoint/2010/main" val="778749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ca-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F0DBD12-7A6A-4727-BED6-202C6C927A44}" type="datetimeFigureOut">
              <a:rPr lang="ca-ES" smtClean="0"/>
              <a:t>23/11/2021</a:t>
            </a:fld>
            <a:endParaRPr lang="ca-ES" dirty="0"/>
          </a:p>
        </p:txBody>
      </p:sp>
      <p:sp>
        <p:nvSpPr>
          <p:cNvPr id="6" name="5 Marcador de pie de página"/>
          <p:cNvSpPr>
            <a:spLocks noGrp="1"/>
          </p:cNvSpPr>
          <p:nvPr>
            <p:ph type="ftr" sz="quarter" idx="11"/>
          </p:nvPr>
        </p:nvSpPr>
        <p:spPr/>
        <p:txBody>
          <a:bodyPr/>
          <a:lstStyle/>
          <a:p>
            <a:endParaRPr lang="ca-ES" dirty="0"/>
          </a:p>
        </p:txBody>
      </p:sp>
      <p:sp>
        <p:nvSpPr>
          <p:cNvPr id="7" name="6 Marcador de número de diapositiva"/>
          <p:cNvSpPr>
            <a:spLocks noGrp="1"/>
          </p:cNvSpPr>
          <p:nvPr>
            <p:ph type="sldNum" sz="quarter" idx="12"/>
          </p:nvPr>
        </p:nvSpPr>
        <p:spPr/>
        <p:txBody>
          <a:bodyPr/>
          <a:lstStyle/>
          <a:p>
            <a:fld id="{220C82B8-FD47-4029-A3E3-53416CEAAF7E}" type="slidenum">
              <a:rPr lang="ca-ES" smtClean="0"/>
              <a:t>‹#›</a:t>
            </a:fld>
            <a:endParaRPr lang="ca-ES" dirty="0"/>
          </a:p>
        </p:txBody>
      </p:sp>
    </p:spTree>
    <p:extLst>
      <p:ext uri="{BB962C8B-B14F-4D97-AF65-F5344CB8AC3E}">
        <p14:creationId xmlns:p14="http://schemas.microsoft.com/office/powerpoint/2010/main" val="283213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ca-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a-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F0DBD12-7A6A-4727-BED6-202C6C927A44}" type="datetimeFigureOut">
              <a:rPr lang="ca-ES" smtClean="0"/>
              <a:t>23/11/2021</a:t>
            </a:fld>
            <a:endParaRPr lang="ca-ES" dirty="0"/>
          </a:p>
        </p:txBody>
      </p:sp>
      <p:sp>
        <p:nvSpPr>
          <p:cNvPr id="6" name="5 Marcador de pie de página"/>
          <p:cNvSpPr>
            <a:spLocks noGrp="1"/>
          </p:cNvSpPr>
          <p:nvPr>
            <p:ph type="ftr" sz="quarter" idx="11"/>
          </p:nvPr>
        </p:nvSpPr>
        <p:spPr/>
        <p:txBody>
          <a:bodyPr/>
          <a:lstStyle/>
          <a:p>
            <a:endParaRPr lang="ca-ES" dirty="0"/>
          </a:p>
        </p:txBody>
      </p:sp>
      <p:sp>
        <p:nvSpPr>
          <p:cNvPr id="7" name="6 Marcador de número de diapositiva"/>
          <p:cNvSpPr>
            <a:spLocks noGrp="1"/>
          </p:cNvSpPr>
          <p:nvPr>
            <p:ph type="sldNum" sz="quarter" idx="12"/>
          </p:nvPr>
        </p:nvSpPr>
        <p:spPr/>
        <p:txBody>
          <a:bodyPr/>
          <a:lstStyle/>
          <a:p>
            <a:fld id="{220C82B8-FD47-4029-A3E3-53416CEAAF7E}" type="slidenum">
              <a:rPr lang="ca-ES" smtClean="0"/>
              <a:t>‹#›</a:t>
            </a:fld>
            <a:endParaRPr lang="ca-ES" dirty="0"/>
          </a:p>
        </p:txBody>
      </p:sp>
    </p:spTree>
    <p:extLst>
      <p:ext uri="{BB962C8B-B14F-4D97-AF65-F5344CB8AC3E}">
        <p14:creationId xmlns:p14="http://schemas.microsoft.com/office/powerpoint/2010/main" val="1265564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40000"/>
                <a:satMod val="350000"/>
              </a:schemeClr>
            </a:gs>
            <a:gs pos="94000">
              <a:schemeClr val="accent3">
                <a:lumMod val="51000"/>
                <a:alpha val="87000"/>
              </a:schemeClr>
            </a:gs>
            <a:gs pos="100000">
              <a:schemeClr val="bg2">
                <a:shade val="20000"/>
                <a:satMod val="25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ca-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0DBD12-7A6A-4727-BED6-202C6C927A44}" type="datetimeFigureOut">
              <a:rPr lang="ca-ES" smtClean="0"/>
              <a:t>23/11/2021</a:t>
            </a:fld>
            <a:endParaRPr lang="ca-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a-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0C82B8-FD47-4029-A3E3-53416CEAAF7E}" type="slidenum">
              <a:rPr lang="ca-ES" smtClean="0"/>
              <a:t>‹#›</a:t>
            </a:fld>
            <a:endParaRPr lang="ca-ES" dirty="0"/>
          </a:p>
        </p:txBody>
      </p:sp>
    </p:spTree>
    <p:extLst>
      <p:ext uri="{BB962C8B-B14F-4D97-AF65-F5344CB8AC3E}">
        <p14:creationId xmlns:p14="http://schemas.microsoft.com/office/powerpoint/2010/main" val="344706246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noGrp="1"/>
          </p:cNvSpPr>
          <p:nvPr>
            <p:ph type="title"/>
          </p:nvPr>
        </p:nvSpPr>
        <p:spPr>
          <a:xfrm>
            <a:off x="3406" y="21571"/>
            <a:ext cx="9144000" cy="877490"/>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s-ES" sz="3400" b="1" i="1" dirty="0">
                <a:solidFill>
                  <a:schemeClr val="tx1"/>
                </a:solidFill>
              </a:rPr>
              <a:t>SA RIERA, UN BOSC PER LA MEVA CIUTAT, PALMA.</a:t>
            </a:r>
            <a:endParaRPr lang="ca-ES" sz="3400" b="1" i="1" dirty="0">
              <a:solidFill>
                <a:schemeClr val="tx1"/>
              </a:solidFill>
            </a:endParaRPr>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033" y="776033"/>
            <a:ext cx="9219748" cy="58570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Users\AssociacióVeins\AVESFORTI\Escut  i logo AVV ES FORTI\logo AVESFORT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2814" y="6021288"/>
            <a:ext cx="1296143" cy="499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792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ca-ES"/>
          </a:p>
        </p:txBody>
      </p:sp>
      <p:pic>
        <p:nvPicPr>
          <p:cNvPr id="4" name="3 Marcador de contenido"/>
          <p:cNvPicPr>
            <a:picLocks noGrp="1"/>
          </p:cNvPicPr>
          <p:nvPr>
            <p:ph idx="1"/>
          </p:nvPr>
        </p:nvPicPr>
        <p:blipFill rotWithShape="1">
          <a:blip r:embed="rId2"/>
          <a:srcRect l="29667" t="14128" r="13824" b="12361"/>
          <a:stretch/>
        </p:blipFill>
        <p:spPr bwMode="auto">
          <a:xfrm>
            <a:off x="0" y="0"/>
            <a:ext cx="9144000" cy="6858000"/>
          </a:xfrm>
          <a:prstGeom prst="rect">
            <a:avLst/>
          </a:prstGeom>
          <a:ln>
            <a:noFill/>
          </a:ln>
          <a:effectLst>
            <a:softEdge rad="112500"/>
          </a:effectLst>
          <a:extLst>
            <a:ext uri="{53640926-AAD7-44D8-BBD7-CCE9431645EC}">
              <a14:shadowObscured xmlns:a14="http://schemas.microsoft.com/office/drawing/2010/main"/>
            </a:ext>
          </a:extLst>
        </p:spPr>
      </p:pic>
      <p:pic>
        <p:nvPicPr>
          <p:cNvPr id="6" name="Picture 2" descr="C:\Users\AssociacióVeins\AVESFORTI\Escut  i logo AVV ES FORTI\logo AVESFORT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5445224"/>
            <a:ext cx="1944216" cy="72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605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562074"/>
          </a:xfrm>
        </p:spPr>
        <p:style>
          <a:lnRef idx="3">
            <a:schemeClr val="lt1"/>
          </a:lnRef>
          <a:fillRef idx="1">
            <a:schemeClr val="accent3"/>
          </a:fillRef>
          <a:effectRef idx="1">
            <a:schemeClr val="accent3"/>
          </a:effectRef>
          <a:fontRef idx="minor">
            <a:schemeClr val="lt1"/>
          </a:fontRef>
        </p:style>
        <p:txBody>
          <a:bodyPr>
            <a:normAutofit fontScale="90000"/>
          </a:bodyPr>
          <a:lstStyle/>
          <a:p>
            <a:br>
              <a:rPr lang="es-ES" dirty="0"/>
            </a:br>
            <a:br>
              <a:rPr lang="es-ES" dirty="0"/>
            </a:br>
            <a:r>
              <a:rPr lang="es-ES" sz="6000" dirty="0"/>
              <a:t>Propuesta en la fase final </a:t>
            </a:r>
            <a:br>
              <a:rPr lang="es-ES" dirty="0"/>
            </a:br>
            <a:br>
              <a:rPr lang="es-ES" dirty="0"/>
            </a:br>
            <a:endParaRPr lang="ca-ES" dirty="0"/>
          </a:p>
        </p:txBody>
      </p:sp>
      <p:sp>
        <p:nvSpPr>
          <p:cNvPr id="3" name="2 Marcador de contenido"/>
          <p:cNvSpPr>
            <a:spLocks noGrp="1"/>
          </p:cNvSpPr>
          <p:nvPr>
            <p:ph idx="1"/>
          </p:nvPr>
        </p:nvSpPr>
        <p:spPr>
          <a:xfrm>
            <a:off x="467544" y="1390280"/>
            <a:ext cx="3970784" cy="4896543"/>
          </a:xfrm>
        </p:spPr>
        <p:txBody>
          <a:bodyPr>
            <a:normAutofit fontScale="77500" lnSpcReduction="20000"/>
          </a:bodyPr>
          <a:lstStyle/>
          <a:p>
            <a:r>
              <a:rPr lang="es-ES" b="1" dirty="0"/>
              <a:t>Sembrar un bosque con árboles de especies autóctonas y dotar de sombra los viales que existen en el </a:t>
            </a:r>
            <a:r>
              <a:rPr lang="es-ES" b="1" dirty="0" err="1"/>
              <a:t>Parc</a:t>
            </a:r>
            <a:r>
              <a:rPr lang="es-ES" b="1" dirty="0"/>
              <a:t> de la Riera como vías de paseo para conectar las barriadas vecinas.</a:t>
            </a:r>
          </a:p>
          <a:p>
            <a:r>
              <a:rPr lang="es-ES" b="1" dirty="0"/>
              <a:t> Elaborar un plan de gestión del bosque con finalidades educativas y de tiempo libre que potencie la participación de los ciudadanos en su gestión. </a:t>
            </a:r>
            <a:endParaRPr lang="ca-ES" b="1" dirty="0"/>
          </a:p>
        </p:txBody>
      </p:sp>
      <p:pic>
        <p:nvPicPr>
          <p:cNvPr id="2050" name="Picture 2" descr="C:\Users\AssociacióVeins\AVESFORTI\AVESFORTI 2016\Projecta presupots participatius 2016\fotos parc de sa riera\CORREDORS VERDS I 1ª FASE DEL FUTUR BOSC URBÀ DE LA RIE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952808"/>
            <a:ext cx="4536504" cy="5765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821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idor de contingut 7">
            <a:extLst>
              <a:ext uri="{FF2B5EF4-FFF2-40B4-BE49-F238E27FC236}">
                <a16:creationId xmlns:a16="http://schemas.microsoft.com/office/drawing/2014/main" id="{39898BE3-4C62-4183-A8C9-B5834B91399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2416586" y="2579078"/>
            <a:ext cx="3754517" cy="4628265"/>
          </a:xfrm>
        </p:spPr>
        <p:style>
          <a:lnRef idx="2">
            <a:schemeClr val="accent3">
              <a:shade val="50000"/>
            </a:schemeClr>
          </a:lnRef>
          <a:fillRef idx="1">
            <a:schemeClr val="accent3"/>
          </a:fillRef>
          <a:effectRef idx="0">
            <a:schemeClr val="accent3"/>
          </a:effectRef>
          <a:fontRef idx="minor">
            <a:schemeClr val="lt1"/>
          </a:fontRef>
        </p:style>
      </p:pic>
      <p:pic>
        <p:nvPicPr>
          <p:cNvPr id="6" name="Picture 2" descr="C:\Users\AssociacióVeins\AVESFORTI\Escut  i logo AVV ES FORTI\logo AVESFORT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165304"/>
            <a:ext cx="1370065" cy="52821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ssociacióVeins\AVESFORTI\AVESFORTI 2016\Projecta presupots participatius 2016\UH 06.10.201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790" r="4034"/>
          <a:stretch/>
        </p:blipFill>
        <p:spPr bwMode="auto">
          <a:xfrm rot="16200000">
            <a:off x="3149911" y="-2855303"/>
            <a:ext cx="2924944" cy="863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805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5673" y="231133"/>
            <a:ext cx="8229600" cy="1143000"/>
          </a:xfrm>
        </p:spPr>
        <p:txBody>
          <a:bodyPr>
            <a:normAutofit/>
          </a:bodyPr>
          <a:lstStyle/>
          <a:p>
            <a:pPr marL="342900" indent="-342900">
              <a:buFont typeface="Arial" pitchFamily="34" charset="0"/>
              <a:buChar char="•"/>
            </a:pPr>
            <a:br>
              <a:rPr lang="es-ES" sz="2000" b="1" i="1" dirty="0">
                <a:solidFill>
                  <a:schemeClr val="bg2"/>
                </a:solidFill>
              </a:rPr>
            </a:br>
            <a:endParaRPr lang="ca-ES" sz="2000" dirty="0"/>
          </a:p>
        </p:txBody>
      </p:sp>
      <p:pic>
        <p:nvPicPr>
          <p:cNvPr id="1026" name="Picture 2" descr="C:\Users\AssociacióVeins\AVESFORTI\AVESFORTI 2017\PROPOSTES PARTICIPATIUS 2017\fotos ejemplo\Proposta.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8473" y="1124743"/>
            <a:ext cx="5184576" cy="57160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1 Título"/>
          <p:cNvSpPr txBox="1">
            <a:spLocks/>
          </p:cNvSpPr>
          <p:nvPr/>
        </p:nvSpPr>
        <p:spPr>
          <a:xfrm>
            <a:off x="18473" y="20502"/>
            <a:ext cx="9144000" cy="1104241"/>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 sz="2000" b="1" i="1" dirty="0"/>
              <a:t>PROPUESTA PRESENTADA 2017, A LOS PRESUPUESTOS PARTICIPATIVOS</a:t>
            </a:r>
          </a:p>
          <a:p>
            <a:r>
              <a:rPr lang="es-ES" sz="2000" b="1" i="1" dirty="0"/>
              <a:t> «PASEO-BULEVARD CON CARRIL BICI HACIA EL PARC DE SA RIERA»</a:t>
            </a:r>
          </a:p>
        </p:txBody>
      </p:sp>
      <p:pic>
        <p:nvPicPr>
          <p:cNvPr id="7" name="Picture 2" descr="C:\Users\AssociacióVeins\AVESFORTI\Escut  i logo AVV ES FORTI\logo AVESFORT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92" y="700371"/>
            <a:ext cx="1043608" cy="402355"/>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64088" y="1412776"/>
            <a:ext cx="3384376" cy="5262979"/>
          </a:xfrm>
          <a:prstGeom prst="rect">
            <a:avLst/>
          </a:prstGeom>
        </p:spPr>
        <p:txBody>
          <a:bodyPr wrap="square">
            <a:spAutoFit/>
          </a:bodyPr>
          <a:lstStyle/>
          <a:p>
            <a:r>
              <a:rPr lang="es-ES" sz="2400" b="1" dirty="0"/>
              <a:t>Este Paseo </a:t>
            </a:r>
            <a:r>
              <a:rPr lang="es-ES" sz="2400" b="1" dirty="0" err="1"/>
              <a:t>bulevard</a:t>
            </a:r>
            <a:r>
              <a:rPr lang="es-ES" sz="2400" b="1" dirty="0"/>
              <a:t> con árboles enlazaría la plaza Barcelona y avenida San </a:t>
            </a:r>
            <a:r>
              <a:rPr lang="es-ES" sz="2400" b="1" dirty="0" err="1"/>
              <a:t>Ferran</a:t>
            </a:r>
            <a:r>
              <a:rPr lang="es-ES" sz="2400" b="1" dirty="0"/>
              <a:t>  con la calle Salvador Dalí, estaría ubicado al lado de la acera que colinda con el parque de Riera, el recorrido sería por la calle </a:t>
            </a:r>
            <a:r>
              <a:rPr lang="es-ES" sz="2400" b="1" dirty="0" err="1"/>
              <a:t>Sini</a:t>
            </a:r>
            <a:r>
              <a:rPr lang="es-ES" sz="2400" b="1" dirty="0"/>
              <a:t> </a:t>
            </a:r>
            <a:r>
              <a:rPr lang="es-ES" sz="2400" b="1" dirty="0" err="1"/>
              <a:t>D’en</a:t>
            </a:r>
            <a:r>
              <a:rPr lang="es-ES" sz="2400" b="1" dirty="0"/>
              <a:t> Gil, Joan </a:t>
            </a:r>
            <a:r>
              <a:rPr lang="es-ES" sz="2400" b="1" dirty="0" err="1"/>
              <a:t>Dameto</a:t>
            </a:r>
            <a:r>
              <a:rPr lang="es-ES" sz="2400" b="1" dirty="0"/>
              <a:t> y cruzando o bordeando el </a:t>
            </a:r>
            <a:r>
              <a:rPr lang="es-ES" sz="2400" b="1" dirty="0" err="1"/>
              <a:t>Parc</a:t>
            </a:r>
            <a:r>
              <a:rPr lang="es-ES" sz="2400" b="1" dirty="0"/>
              <a:t> de Son </a:t>
            </a:r>
            <a:r>
              <a:rPr lang="es-ES" sz="2400" b="1" dirty="0" err="1"/>
              <a:t>Cotoner</a:t>
            </a:r>
            <a:r>
              <a:rPr lang="es-ES" sz="2400" b="1" dirty="0"/>
              <a:t> para enlazar con la calle Salvador Dalí.</a:t>
            </a:r>
          </a:p>
        </p:txBody>
      </p:sp>
    </p:spTree>
    <p:extLst>
      <p:ext uri="{BB962C8B-B14F-4D97-AF65-F5344CB8AC3E}">
        <p14:creationId xmlns:p14="http://schemas.microsoft.com/office/powerpoint/2010/main" val="3307532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noGrp="1"/>
          </p:cNvSpPr>
          <p:nvPr>
            <p:ph type="title"/>
          </p:nvPr>
        </p:nvSpPr>
        <p:spPr>
          <a:xfrm>
            <a:off x="0" y="5389"/>
            <a:ext cx="9144000" cy="899116"/>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 sz="2000" b="1" i="1" dirty="0"/>
              <a:t>PROPUESTA PRESENTADA ESTE AÑO , A LOS PRESUPUESTOS PARTICIPATIVOS</a:t>
            </a:r>
          </a:p>
          <a:p>
            <a:r>
              <a:rPr lang="es-ES" sz="2000" b="1" i="1" dirty="0"/>
              <a:t> «PASEO-BULEVARD CON CARRIL BICI HACIA EL PARC DE SA RIERA»</a:t>
            </a:r>
          </a:p>
        </p:txBody>
      </p:sp>
      <p:pic>
        <p:nvPicPr>
          <p:cNvPr id="1026" name="Picture 2" descr="C:\Users\AssociacióVeins\AVESFORTI\AVESFORTI 2017\PROPOSTES PARTICIPATIUS 2017\fotos ejemplo\SITUACIÓ ACTUAL.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80729"/>
            <a:ext cx="6036566" cy="58326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C:\Users\AssociacióVeins\AVESFORTI\Escut  i logo AVV ES FORTI\logo AVESFORT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0392" y="534188"/>
            <a:ext cx="960510" cy="370317"/>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6036566" y="1196752"/>
            <a:ext cx="3024336" cy="5509200"/>
          </a:xfrm>
          <a:prstGeom prst="rect">
            <a:avLst/>
          </a:prstGeom>
        </p:spPr>
        <p:txBody>
          <a:bodyPr wrap="square">
            <a:spAutoFit/>
          </a:bodyPr>
          <a:lstStyle/>
          <a:p>
            <a:r>
              <a:rPr lang="es-ES" sz="2200" b="1" dirty="0"/>
              <a:t>Para conseguir el espacio suficiente para este paseo </a:t>
            </a:r>
            <a:r>
              <a:rPr lang="es-ES" sz="2200" b="1" i="1" dirty="0"/>
              <a:t> </a:t>
            </a:r>
            <a:r>
              <a:rPr lang="es-ES" sz="2200" b="1" dirty="0"/>
              <a:t>en todo su recorrido seria integrarlo con el parque de </a:t>
            </a:r>
            <a:r>
              <a:rPr lang="es-ES" sz="2200" b="1" dirty="0" err="1"/>
              <a:t>Sa</a:t>
            </a:r>
            <a:r>
              <a:rPr lang="es-ES" sz="2200" b="1" dirty="0"/>
              <a:t> Riera, derribando el muro de cemento, sustituyéndolo por una barandilla metálica y ensanchando la acera hacia el  parque. </a:t>
            </a:r>
          </a:p>
          <a:p>
            <a:r>
              <a:rPr lang="es-ES" sz="2200" b="1" dirty="0"/>
              <a:t>De esta manera no afectaría a la circulación de vehículos  y número de aparcamientos de la zona.</a:t>
            </a:r>
            <a:endParaRPr lang="ca-ES" sz="2200" b="1" dirty="0"/>
          </a:p>
        </p:txBody>
      </p:sp>
    </p:spTree>
    <p:extLst>
      <p:ext uri="{BB962C8B-B14F-4D97-AF65-F5344CB8AC3E}">
        <p14:creationId xmlns:p14="http://schemas.microsoft.com/office/powerpoint/2010/main" val="4178353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ssociacióVeins\AVESFORTI\AVESFORTI 2017\PROPOSTES PARTICIPATIUS 2017\fotos ejemplo\ep008860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 y="908720"/>
            <a:ext cx="6574835" cy="59093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6516216" y="908720"/>
            <a:ext cx="2627784" cy="5909310"/>
          </a:xfrm>
          <a:prstGeom prst="rect">
            <a:avLst/>
          </a:prstGeom>
        </p:spPr>
        <p:txBody>
          <a:bodyPr wrap="square">
            <a:spAutoFit/>
          </a:bodyPr>
          <a:lstStyle/>
          <a:p>
            <a:r>
              <a:rPr lang="es-ES" sz="2100" dirty="0"/>
              <a:t>El </a:t>
            </a:r>
            <a:r>
              <a:rPr lang="es-ES" sz="2100" b="1" dirty="0"/>
              <a:t>objetivo </a:t>
            </a:r>
            <a:r>
              <a:rPr lang="es-ES" sz="2100" dirty="0"/>
              <a:t>de esta propuesta es </a:t>
            </a:r>
            <a:r>
              <a:rPr lang="es-ES" sz="2100" b="1" dirty="0"/>
              <a:t>complementarlo con los corredores verdes </a:t>
            </a:r>
            <a:r>
              <a:rPr lang="es-ES" sz="2100" dirty="0"/>
              <a:t>para crear </a:t>
            </a:r>
            <a:r>
              <a:rPr lang="es-ES" sz="2100" b="1" dirty="0"/>
              <a:t>un nuevo itinerario peatonal y ciclista</a:t>
            </a:r>
            <a:r>
              <a:rPr lang="es-ES" sz="2100" dirty="0"/>
              <a:t>, potenciando y </a:t>
            </a:r>
            <a:r>
              <a:rPr lang="es-ES" sz="2100" b="1" dirty="0"/>
              <a:t>activando el paso por el Parque de </a:t>
            </a:r>
            <a:r>
              <a:rPr lang="es-ES" sz="2100" b="1" dirty="0" err="1"/>
              <a:t>Sa</a:t>
            </a:r>
            <a:r>
              <a:rPr lang="es-ES" sz="2100" b="1" dirty="0"/>
              <a:t> Riera</a:t>
            </a:r>
            <a:r>
              <a:rPr lang="es-ES" sz="2100" dirty="0"/>
              <a:t>, pudiendo </a:t>
            </a:r>
            <a:r>
              <a:rPr lang="es-ES" sz="2100" b="1" dirty="0"/>
              <a:t>cruzarlo trasversalmente </a:t>
            </a:r>
            <a:r>
              <a:rPr lang="es-ES" sz="2100" dirty="0"/>
              <a:t>hacia  las barriadas de  los distritos de norte, centro y </a:t>
            </a:r>
            <a:r>
              <a:rPr lang="es-ES" sz="2100" dirty="0" err="1"/>
              <a:t>ponent</a:t>
            </a:r>
            <a:r>
              <a:rPr lang="es-ES" sz="2100" dirty="0"/>
              <a:t>, de la misma manera serviría para </a:t>
            </a:r>
            <a:r>
              <a:rPr lang="es-ES" sz="2100" b="1" dirty="0"/>
              <a:t>unir los tramos de carril bici</a:t>
            </a:r>
            <a:r>
              <a:rPr lang="es-ES" sz="2100" dirty="0"/>
              <a:t> que ya existen.</a:t>
            </a:r>
            <a:endParaRPr lang="ca-ES" sz="2100" dirty="0"/>
          </a:p>
        </p:txBody>
      </p:sp>
      <p:sp>
        <p:nvSpPr>
          <p:cNvPr id="6" name="1 Título"/>
          <p:cNvSpPr txBox="1">
            <a:spLocks noGrp="1"/>
          </p:cNvSpPr>
          <p:nvPr>
            <p:ph type="title"/>
          </p:nvPr>
        </p:nvSpPr>
        <p:spPr>
          <a:xfrm>
            <a:off x="-7814" y="-103224"/>
            <a:ext cx="9144000" cy="939936"/>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 sz="2000" b="1" i="1" dirty="0"/>
              <a:t>PROPUESTA PRESENTADA ESTE AÑO , A LOS PRESUPUESTOS PARTICIPATIVOS</a:t>
            </a:r>
          </a:p>
          <a:p>
            <a:r>
              <a:rPr lang="es-ES" sz="2000" b="1" i="1" dirty="0"/>
              <a:t> «PASEO-BULEVARD CON CARRIL BICI HACIA EL PARC DE SA RIERA»</a:t>
            </a:r>
          </a:p>
        </p:txBody>
      </p:sp>
      <p:pic>
        <p:nvPicPr>
          <p:cNvPr id="7" name="Picture 2" descr="C:\Users\AssociacióVeins\AVESFORTI\Escut  i logo AVV ES FORTI\logo AVESFORT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0233" y="349029"/>
            <a:ext cx="960510" cy="370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321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C:\Users\AssociacióVeins\AVESFORTI\AVESFORTI 2017\PROPOSTES PARTICIPATIUS 2017\Propostas 2017\FOTOS\IMG_20170403_103417.pn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490755" y="908720"/>
            <a:ext cx="4578136" cy="4464496"/>
          </a:xfrm>
          <a:prstGeom prst="rect">
            <a:avLst/>
          </a:prstGeom>
          <a:ln>
            <a:noFill/>
          </a:ln>
          <a:effectLst>
            <a:softEdge rad="112500"/>
          </a:effectLst>
        </p:spPr>
      </p:pic>
      <p:pic>
        <p:nvPicPr>
          <p:cNvPr id="5" name="Picture 2" descr="C:\Users\AssociacióVeins\AVESFORTI\AVESFORTI 2017\PROPOSTES PARTICIPATIUS 2017\fotos ejemplo\Proposta.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1244" y="908720"/>
            <a:ext cx="4409511" cy="44644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1 Título"/>
          <p:cNvSpPr txBox="1">
            <a:spLocks noGrp="1"/>
          </p:cNvSpPr>
          <p:nvPr>
            <p:ph type="title"/>
          </p:nvPr>
        </p:nvSpPr>
        <p:spPr>
          <a:xfrm>
            <a:off x="18473" y="35209"/>
            <a:ext cx="9125527" cy="850106"/>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 sz="2000" b="1" i="1" dirty="0"/>
              <a:t>PROPUESTA PRESENTADA ESTE AÑO , A LOS PRESUPUESTOS PARTICIPATIVOS</a:t>
            </a:r>
          </a:p>
          <a:p>
            <a:r>
              <a:rPr lang="es-ES" sz="2000" b="1" i="1" dirty="0"/>
              <a:t> «PASEO-BULEVARD CON CARRIL BICI HACIA EL PARC DE SA RIERA»</a:t>
            </a:r>
          </a:p>
        </p:txBody>
      </p:sp>
      <p:pic>
        <p:nvPicPr>
          <p:cNvPr id="7" name="Picture 2" descr="C:\Users\AssociacióVeins\AVESFORTI\Escut  i logo AVV ES FORTI\logo AVESFORT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1482" y="494020"/>
            <a:ext cx="1032518" cy="398079"/>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190144" y="5309385"/>
            <a:ext cx="8870758" cy="1446550"/>
          </a:xfrm>
          <a:prstGeom prst="rect">
            <a:avLst/>
          </a:prstGeom>
        </p:spPr>
        <p:txBody>
          <a:bodyPr wrap="square">
            <a:spAutoFit/>
          </a:bodyPr>
          <a:lstStyle/>
          <a:p>
            <a:pPr algn="just"/>
            <a:r>
              <a:rPr lang="es-ES" sz="2200" b="1" dirty="0"/>
              <a:t>Por lo tanto, supone una reordenación y transformación del paisaje urbano de la zona, devolviendo y abriendo a los vecinos el entorno hacia el </a:t>
            </a:r>
            <a:r>
              <a:rPr lang="es-ES" sz="2200" b="1" dirty="0" err="1"/>
              <a:t>Parc</a:t>
            </a:r>
            <a:r>
              <a:rPr lang="es-ES" sz="2200" b="1" dirty="0"/>
              <a:t> de </a:t>
            </a:r>
            <a:r>
              <a:rPr lang="es-ES" sz="2200" b="1" dirty="0" err="1"/>
              <a:t>Sa</a:t>
            </a:r>
            <a:r>
              <a:rPr lang="es-ES" sz="2200" b="1" dirty="0"/>
              <a:t> Riera y sus corredores verdes, ya que es un proyecto que dará valor a toda la zona y por supuesto a toda la ciudad. </a:t>
            </a:r>
            <a:endParaRPr lang="ca-ES" sz="2200" b="1" dirty="0"/>
          </a:p>
        </p:txBody>
      </p:sp>
    </p:spTree>
    <p:extLst>
      <p:ext uri="{BB962C8B-B14F-4D97-AF65-F5344CB8AC3E}">
        <p14:creationId xmlns:p14="http://schemas.microsoft.com/office/powerpoint/2010/main" val="2203935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878D9A94-2D6F-4104-B96C-6B02EBC0808E}"/>
              </a:ext>
            </a:extLst>
          </p:cNvPr>
          <p:cNvSpPr>
            <a:spLocks noGrp="1"/>
          </p:cNvSpPr>
          <p:nvPr>
            <p:ph type="title"/>
          </p:nvPr>
        </p:nvSpPr>
        <p:spPr/>
        <p:txBody>
          <a:bodyPr/>
          <a:lstStyle/>
          <a:p>
            <a:endParaRPr lang="es-ES"/>
          </a:p>
        </p:txBody>
      </p:sp>
      <p:pic>
        <p:nvPicPr>
          <p:cNvPr id="5" name="Contenidor de contingut 4">
            <a:extLst>
              <a:ext uri="{FF2B5EF4-FFF2-40B4-BE49-F238E27FC236}">
                <a16:creationId xmlns:a16="http://schemas.microsoft.com/office/drawing/2014/main" id="{5060578A-035D-4F96-A374-8D42A69A04B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982" y="116632"/>
            <a:ext cx="4975615" cy="5050330"/>
          </a:xfrm>
        </p:spPr>
      </p:pic>
      <p:pic>
        <p:nvPicPr>
          <p:cNvPr id="7" name="Imatge 6">
            <a:extLst>
              <a:ext uri="{FF2B5EF4-FFF2-40B4-BE49-F238E27FC236}">
                <a16:creationId xmlns:a16="http://schemas.microsoft.com/office/drawing/2014/main" id="{9007942B-C9AF-4A26-883A-0A624513E9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4571" y="36513"/>
            <a:ext cx="2590800" cy="6105144"/>
          </a:xfrm>
          <a:prstGeom prst="rect">
            <a:avLst/>
          </a:prstGeom>
        </p:spPr>
      </p:pic>
      <p:pic>
        <p:nvPicPr>
          <p:cNvPr id="9" name="Imatge 8">
            <a:extLst>
              <a:ext uri="{FF2B5EF4-FFF2-40B4-BE49-F238E27FC236}">
                <a16:creationId xmlns:a16="http://schemas.microsoft.com/office/drawing/2014/main" id="{8840D2DD-ED59-4FBE-8A39-00A8BDF01A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8344" y="35843"/>
            <a:ext cx="1399674" cy="6858000"/>
          </a:xfrm>
          <a:prstGeom prst="rect">
            <a:avLst/>
          </a:prstGeom>
        </p:spPr>
      </p:pic>
    </p:spTree>
    <p:extLst>
      <p:ext uri="{BB962C8B-B14F-4D97-AF65-F5344CB8AC3E}">
        <p14:creationId xmlns:p14="http://schemas.microsoft.com/office/powerpoint/2010/main" val="709466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
            <a:ext cx="9108504" cy="1172738"/>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es-ES" b="1" i="1" dirty="0">
                <a:solidFill>
                  <a:schemeClr val="bg1"/>
                </a:solidFill>
              </a:rPr>
              <a:t> </a:t>
            </a:r>
            <a:r>
              <a:rPr lang="es-ES" b="1" i="1" dirty="0">
                <a:solidFill>
                  <a:schemeClr val="tx1"/>
                </a:solidFill>
              </a:rPr>
              <a:t>PARC DE SA RIERA, UN BOSQUE PARA</a:t>
            </a:r>
            <a:br>
              <a:rPr lang="es-ES" b="1" i="1" dirty="0">
                <a:solidFill>
                  <a:schemeClr val="tx1"/>
                </a:solidFill>
              </a:rPr>
            </a:br>
            <a:r>
              <a:rPr lang="es-ES" b="1" i="1" dirty="0">
                <a:solidFill>
                  <a:schemeClr val="tx1"/>
                </a:solidFill>
              </a:rPr>
              <a:t> MI CIUDAD, PALMA.</a:t>
            </a:r>
            <a:endParaRPr lang="ca-ES" b="1" dirty="0">
              <a:solidFill>
                <a:schemeClr val="tx1"/>
              </a:solidFill>
            </a:endParaRPr>
          </a:p>
        </p:txBody>
      </p:sp>
      <p:pic>
        <p:nvPicPr>
          <p:cNvPr id="4" name="Picture 2" descr="C:\Users\AssociacióVeins\AVESFORTI\AVESFORTI 2017\BOSC URBA\16665844_10212414542382722_4724722111787999764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27" y="1409199"/>
            <a:ext cx="9180512" cy="54488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C:\Users\AssociacióVeins\AVESFORTI\Escut  i logo AVV ES FORTI\logo AVESFORT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4" y="534188"/>
            <a:ext cx="1392558" cy="53689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83098" y="4507930"/>
            <a:ext cx="9025406" cy="2062103"/>
          </a:xfrm>
          <a:prstGeom prst="rect">
            <a:avLst/>
          </a:prstGeom>
        </p:spPr>
        <p:txBody>
          <a:bodyPr wrap="square">
            <a:spAutoFit/>
          </a:bodyPr>
          <a:lstStyle/>
          <a:p>
            <a:r>
              <a:rPr lang="es-ES" sz="3200" b="1" i="1" dirty="0"/>
              <a:t>No somos los mejores, pero sabemos</a:t>
            </a:r>
          </a:p>
          <a:p>
            <a:r>
              <a:rPr lang="es-ES" sz="3200" b="1" i="1" dirty="0"/>
              <a:t> lo que queremos.</a:t>
            </a:r>
          </a:p>
          <a:p>
            <a:r>
              <a:rPr lang="es-ES" sz="3200" b="1" i="1" dirty="0"/>
              <a:t>A todos los que participasteis. ¡¡¡Gracias!!!</a:t>
            </a:r>
          </a:p>
          <a:p>
            <a:r>
              <a:rPr lang="es-ES" sz="3200" b="1" i="1" dirty="0"/>
              <a:t>Salvador </a:t>
            </a:r>
            <a:r>
              <a:rPr lang="es-ES" sz="3200" b="1" i="1" dirty="0" err="1"/>
              <a:t>Maimó</a:t>
            </a:r>
            <a:endParaRPr lang="ca-ES" sz="3200" b="1" i="1" dirty="0"/>
          </a:p>
        </p:txBody>
      </p:sp>
    </p:spTree>
    <p:extLst>
      <p:ext uri="{BB962C8B-B14F-4D97-AF65-F5344CB8AC3E}">
        <p14:creationId xmlns:p14="http://schemas.microsoft.com/office/powerpoint/2010/main" val="3388494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4000"/>
                    </a14:imgEffect>
                    <a14:imgEffect>
                      <a14:brightnessContrast bright="-38000" contrast="-39000"/>
                    </a14:imgEffect>
                  </a14:imgLayer>
                </a14:imgProps>
              </a:ext>
              <a:ext uri="{28A0092B-C50C-407E-A947-70E740481C1C}">
                <a14:useLocalDpi xmlns:a14="http://schemas.microsoft.com/office/drawing/2010/main" val="0"/>
              </a:ext>
            </a:extLst>
          </a:blip>
          <a:srcRect/>
          <a:stretch>
            <a:fillRect/>
          </a:stretch>
        </p:blipFill>
        <p:spPr bwMode="auto">
          <a:xfrm>
            <a:off x="0" y="1417638"/>
            <a:ext cx="9180512" cy="54403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Subtítulo"/>
          <p:cNvSpPr>
            <a:spLocks noGrp="1"/>
          </p:cNvSpPr>
          <p:nvPr>
            <p:ph type="subTitle" idx="1"/>
          </p:nvPr>
        </p:nvSpPr>
        <p:spPr>
          <a:xfrm>
            <a:off x="35496" y="1844824"/>
            <a:ext cx="9108504" cy="4680520"/>
          </a:xfrm>
        </p:spPr>
        <p:txBody>
          <a:bodyPr>
            <a:normAutofit fontScale="25000" lnSpcReduction="20000"/>
          </a:bodyPr>
          <a:lstStyle/>
          <a:p>
            <a:pPr marL="857250" indent="-857250" algn="l">
              <a:buFont typeface="Arial" pitchFamily="34" charset="0"/>
              <a:buChar char="•"/>
            </a:pPr>
            <a:endParaRPr lang="es-ES" sz="11200" b="1" i="1" dirty="0">
              <a:solidFill>
                <a:schemeClr val="tx1"/>
              </a:solidFill>
              <a:latin typeface="+mj-lt"/>
              <a:ea typeface="+mj-ea"/>
              <a:cs typeface="+mj-cs"/>
            </a:endParaRPr>
          </a:p>
          <a:p>
            <a:pPr marL="1371600" indent="-1371600" algn="l">
              <a:buFont typeface="+mj-lt"/>
              <a:buAutoNum type="arabicPeriod"/>
            </a:pPr>
            <a:r>
              <a:rPr lang="es-ES" sz="12800" b="1" i="1" dirty="0">
                <a:solidFill>
                  <a:schemeClr val="tx1"/>
                </a:solidFill>
                <a:latin typeface="+mj-lt"/>
                <a:ea typeface="+mj-ea"/>
                <a:cs typeface="+mj-cs"/>
              </a:rPr>
              <a:t>ANTECEDENTES  Y  FASE INICIAL.</a:t>
            </a:r>
          </a:p>
          <a:p>
            <a:pPr marL="1371600" indent="-1371600" algn="l">
              <a:buFont typeface="+mj-lt"/>
              <a:buAutoNum type="arabicPeriod"/>
            </a:pPr>
            <a:r>
              <a:rPr lang="es-ES" sz="12800" b="1" i="1" dirty="0">
                <a:solidFill>
                  <a:schemeClr val="tx1"/>
                </a:solidFill>
                <a:latin typeface="+mj-lt"/>
                <a:ea typeface="+mj-ea"/>
                <a:cs typeface="+mj-cs"/>
              </a:rPr>
              <a:t> «CORREDORES VERDES Y PRIMERA FASE DEL FUTURO BOSQUE URBANO» PROPUESTAS PRESENTADA A LOS PRESUPUESTOS PARTICIPATIVOS DE 2016. </a:t>
            </a:r>
          </a:p>
          <a:p>
            <a:pPr marL="1371600" indent="-1371600" algn="l">
              <a:buFont typeface="+mj-lt"/>
              <a:buAutoNum type="arabicPeriod"/>
            </a:pPr>
            <a:r>
              <a:rPr lang="es-ES" sz="12800" b="1" i="1" dirty="0">
                <a:solidFill>
                  <a:schemeClr val="tx1"/>
                </a:solidFill>
                <a:latin typeface="+mj-lt"/>
                <a:ea typeface="+mj-ea"/>
                <a:cs typeface="+mj-cs"/>
              </a:rPr>
              <a:t>«PASEO-BULEVARD CON CARRIL BICI HACIA EL PARC DE SA RIERA» PROPUESTA PRESENTADA A LOS PRESUPUESTOS PARTICIPATIVOS DE 2017 .</a:t>
            </a:r>
          </a:p>
          <a:p>
            <a:endParaRPr lang="es-ES" sz="12800" b="1" i="1" dirty="0">
              <a:solidFill>
                <a:schemeClr val="bg2"/>
              </a:solidFill>
              <a:latin typeface="+mj-lt"/>
              <a:ea typeface="+mj-ea"/>
              <a:cs typeface="+mj-cs"/>
            </a:endParaRPr>
          </a:p>
          <a:p>
            <a:endParaRPr lang="es-ES" dirty="0"/>
          </a:p>
          <a:p>
            <a:endParaRPr lang="ca-ES" dirty="0"/>
          </a:p>
        </p:txBody>
      </p:sp>
      <p:sp>
        <p:nvSpPr>
          <p:cNvPr id="5" name="1 Título"/>
          <p:cNvSpPr txBox="1">
            <a:spLocks/>
          </p:cNvSpPr>
          <p:nvPr/>
        </p:nvSpPr>
        <p:spPr>
          <a:xfrm>
            <a:off x="0" y="0"/>
            <a:ext cx="9144000" cy="1417638"/>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 sz="4000" b="1" i="1" dirty="0">
                <a:solidFill>
                  <a:schemeClr val="tx1"/>
                </a:solidFill>
              </a:rPr>
              <a:t>PARC DE SA RIERA, UN BOSQUE</a:t>
            </a:r>
            <a:br>
              <a:rPr lang="es-ES" sz="4000" b="1" i="1" dirty="0">
                <a:solidFill>
                  <a:schemeClr val="tx1"/>
                </a:solidFill>
              </a:rPr>
            </a:br>
            <a:r>
              <a:rPr lang="es-ES" sz="4000" b="1" i="1" dirty="0">
                <a:solidFill>
                  <a:schemeClr val="tx1"/>
                </a:solidFill>
              </a:rPr>
              <a:t> PARA MI CIUDAD, PALMA.</a:t>
            </a:r>
            <a:endParaRPr lang="ca-ES" sz="4000" b="1" i="1" dirty="0">
              <a:solidFill>
                <a:schemeClr val="tx1"/>
              </a:solidFill>
            </a:endParaRPr>
          </a:p>
        </p:txBody>
      </p:sp>
      <p:pic>
        <p:nvPicPr>
          <p:cNvPr id="1026" name="Picture 2" descr="C:\Users\AssociacióVeins\AVESFORTI\Escut  i logo AVV ES FORTI\logo AVESFORT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6366" y="731130"/>
            <a:ext cx="1581249" cy="60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839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ssociacióVeins\Desktop\PRESENTACIÓN MALAGA\fotosparc\IMG-20170503-WA0014.jpg"/>
          <p:cNvPicPr>
            <a:picLocks noChangeAspect="1" noChangeArrowheads="1"/>
          </p:cNvPicPr>
          <p:nvPr/>
        </p:nvPicPr>
        <p:blipFill rotWithShape="1">
          <a:blip r:embed="rId2">
            <a:extLst>
              <a:ext uri="{28A0092B-C50C-407E-A947-70E740481C1C}">
                <a14:useLocalDpi xmlns:a14="http://schemas.microsoft.com/office/drawing/2010/main" val="0"/>
              </a:ext>
            </a:extLst>
          </a:blip>
          <a:srcRect t="30034" b="26465"/>
          <a:stretch/>
        </p:blipFill>
        <p:spPr bwMode="auto">
          <a:xfrm>
            <a:off x="0" y="0"/>
            <a:ext cx="9144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71500" y="5445224"/>
            <a:ext cx="9001000" cy="1368152"/>
          </a:xfrm>
        </p:spPr>
        <p:style>
          <a:lnRef idx="1">
            <a:schemeClr val="accent3"/>
          </a:lnRef>
          <a:fillRef idx="3">
            <a:schemeClr val="accent3"/>
          </a:fillRef>
          <a:effectRef idx="2">
            <a:schemeClr val="accent3"/>
          </a:effectRef>
          <a:fontRef idx="minor">
            <a:schemeClr val="lt1"/>
          </a:fontRef>
        </p:style>
        <p:txBody>
          <a:bodyPr>
            <a:normAutofit fontScale="90000"/>
          </a:bodyPr>
          <a:lstStyle/>
          <a:p>
            <a:pPr algn="l"/>
            <a:br>
              <a:rPr lang="es-ES" sz="1800" dirty="0"/>
            </a:br>
            <a:br>
              <a:rPr lang="es-ES" sz="1800" dirty="0"/>
            </a:br>
            <a:br>
              <a:rPr lang="es-ES" sz="1800" dirty="0"/>
            </a:br>
            <a:br>
              <a:rPr lang="es-ES" sz="1800" dirty="0"/>
            </a:br>
            <a:br>
              <a:rPr lang="es-ES" sz="1800" dirty="0"/>
            </a:br>
            <a:r>
              <a:rPr lang="es-ES" sz="2400" b="1" dirty="0"/>
              <a:t>Ya en el plano del arquitecto </a:t>
            </a:r>
            <a:r>
              <a:rPr lang="es-ES" sz="2400" b="1" dirty="0" err="1"/>
              <a:t>Bernat</a:t>
            </a:r>
            <a:r>
              <a:rPr lang="es-ES" sz="2400" b="1" dirty="0"/>
              <a:t> Calvet de 1897, previo al      </a:t>
            </a:r>
            <a:r>
              <a:rPr lang="es-ES" sz="2400" b="1" dirty="0" err="1"/>
              <a:t>enderrocamiento</a:t>
            </a:r>
            <a:r>
              <a:rPr lang="es-ES" sz="2400" b="1" dirty="0"/>
              <a:t> de las murallas de Palma se establecía una "Cuña Verde" como parque de la ciudad de Palma.</a:t>
            </a:r>
            <a:br>
              <a:rPr lang="es-ES" sz="2400" b="1" dirty="0"/>
            </a:br>
            <a:r>
              <a:rPr lang="es-ES" sz="2400" b="1" dirty="0"/>
              <a:t>Con una extensión de más de 250.000 m2. </a:t>
            </a:r>
            <a:br>
              <a:rPr lang="es-ES" sz="2200" dirty="0"/>
            </a:br>
            <a:br>
              <a:rPr lang="ca-ES" dirty="0"/>
            </a:br>
            <a:endParaRPr lang="ca-ES" dirty="0"/>
          </a:p>
        </p:txBody>
      </p:sp>
      <p:pic>
        <p:nvPicPr>
          <p:cNvPr id="4" name="Picture 2" descr="C:\Users\AssociacióVeins\AVESFORTI\Escut  i logo AVV ES FORTI\logo AVESFORT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9117" y="6156907"/>
            <a:ext cx="1398114" cy="539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275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ca-ES"/>
          </a:p>
        </p:txBody>
      </p:sp>
      <p:sp>
        <p:nvSpPr>
          <p:cNvPr id="3" name="2 Marcador de contenido"/>
          <p:cNvSpPr>
            <a:spLocks noGrp="1"/>
          </p:cNvSpPr>
          <p:nvPr>
            <p:ph idx="1"/>
          </p:nvPr>
        </p:nvSpPr>
        <p:spPr/>
        <p:txBody>
          <a:bodyPr/>
          <a:lstStyle/>
          <a:p>
            <a:endParaRPr lang="ca-ES" dirty="0"/>
          </a:p>
        </p:txBody>
      </p:sp>
      <p:pic>
        <p:nvPicPr>
          <p:cNvPr id="2050" name="Picture 2" descr="C:\Users\AssociacióVeins\Desktop\PRESENTACIÓN MALAGA\fotosparc\IMG-20170503-WA00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413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107504" y="4941168"/>
            <a:ext cx="8928992" cy="1800200"/>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285750" indent="-285750" algn="l">
              <a:buFont typeface="Arial" pitchFamily="34" charset="0"/>
              <a:buChar char="•"/>
            </a:pPr>
            <a:r>
              <a:rPr lang="es-ES" sz="8800" b="1" dirty="0"/>
              <a:t>Han tenido que pasar más de cien años para que se llevara a efecto una parte del parque y  en  2007 cuando se abrió el parque junto a la Riera, al que llamamos "Parque de la Riera".</a:t>
            </a:r>
          </a:p>
          <a:p>
            <a:pPr marL="285750" indent="-285750" algn="l">
              <a:buFont typeface="Arial" pitchFamily="34" charset="0"/>
              <a:buChar char="•"/>
            </a:pPr>
            <a:r>
              <a:rPr lang="es-ES" sz="8800" b="1" dirty="0"/>
              <a:t>Esta parte del Parque de </a:t>
            </a:r>
            <a:r>
              <a:rPr lang="es-ES" sz="8800" b="1" dirty="0" err="1"/>
              <a:t>Sa</a:t>
            </a:r>
            <a:r>
              <a:rPr lang="es-ES" sz="8800" b="1" dirty="0"/>
              <a:t> Riera mide en total 120.000 metros cuadrados y costó a los ciudadanos de Palma 25 millones de euros en lugar de los 15 inicialmente presupuestados.</a:t>
            </a:r>
          </a:p>
          <a:p>
            <a:endParaRPr lang="ca-ES" dirty="0"/>
          </a:p>
        </p:txBody>
      </p:sp>
      <p:pic>
        <p:nvPicPr>
          <p:cNvPr id="5" name="Picture 2" descr="C:\Users\AssociacióVeins\AVESFORTI\Escut  i logo AVV ES FORTI\logo AVESFORT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9131" y="116632"/>
            <a:ext cx="1037365" cy="39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56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51" y="0"/>
            <a:ext cx="9132549" cy="908720"/>
          </a:xfrm>
        </p:spPr>
        <p:style>
          <a:lnRef idx="1">
            <a:schemeClr val="accent3"/>
          </a:lnRef>
          <a:fillRef idx="3">
            <a:schemeClr val="accent3"/>
          </a:fillRef>
          <a:effectRef idx="2">
            <a:schemeClr val="accent3"/>
          </a:effectRef>
          <a:fontRef idx="minor">
            <a:schemeClr val="lt1"/>
          </a:fontRef>
        </p:style>
        <p:txBody>
          <a:bodyPr>
            <a:normAutofit/>
          </a:bodyPr>
          <a:lstStyle/>
          <a:p>
            <a:r>
              <a:rPr lang="es-ES" sz="2000" dirty="0"/>
              <a:t>PROPUESTA DE LA ASOCIACIÓN  A LOS PRESUPUESTOS PARTICIPATIVOS  2016</a:t>
            </a:r>
            <a:br>
              <a:rPr lang="es-ES" sz="2000" dirty="0"/>
            </a:br>
            <a:r>
              <a:rPr lang="es-ES" sz="2000" dirty="0"/>
              <a:t>«CORREDORES VERDES EN EL PARC DE SA RIERA»</a:t>
            </a:r>
            <a:endParaRPr lang="ca-ES" sz="2000" dirty="0"/>
          </a:p>
        </p:txBody>
      </p:sp>
      <p:pic>
        <p:nvPicPr>
          <p:cNvPr id="3074" name="Picture 2" descr="C:\Users\AssociacióVeins\Desktop\PRESENTACIÓN MALAGA\13442585_969649233154206_8631349321362024159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71" y="1052736"/>
            <a:ext cx="9144000" cy="59075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239753" y="1556792"/>
            <a:ext cx="8856984" cy="4176464"/>
          </a:xfrm>
        </p:spPr>
        <p:txBody>
          <a:bodyPr>
            <a:normAutofit lnSpcReduction="10000"/>
          </a:bodyPr>
          <a:lstStyle/>
          <a:p>
            <a:pPr fontAlgn="base"/>
            <a:r>
              <a:rPr lang="es-ES" sz="4000" b="1" dirty="0"/>
              <a:t>Creación de dos corredores verdes en el </a:t>
            </a:r>
            <a:r>
              <a:rPr lang="es-ES" sz="4000" b="1" dirty="0" err="1"/>
              <a:t>Parc</a:t>
            </a:r>
            <a:r>
              <a:rPr lang="es-ES" sz="4000" b="1" dirty="0"/>
              <a:t> de </a:t>
            </a:r>
            <a:r>
              <a:rPr lang="es-ES" sz="4000" b="1" dirty="0" err="1"/>
              <a:t>Sa</a:t>
            </a:r>
            <a:r>
              <a:rPr lang="es-ES" sz="4000" b="1" dirty="0"/>
              <a:t> Riera para acceder a la primera fase ya ejecutada. </a:t>
            </a:r>
            <a:endParaRPr lang="ca-ES" sz="4000" b="1" dirty="0"/>
          </a:p>
          <a:p>
            <a:pPr fontAlgn="base"/>
            <a:r>
              <a:rPr lang="es-ES" sz="4000" b="1" dirty="0"/>
              <a:t>Uno partiría del barrio de Son </a:t>
            </a:r>
            <a:r>
              <a:rPr lang="es-ES" sz="4000" b="1" dirty="0" err="1"/>
              <a:t>Cotoner</a:t>
            </a:r>
            <a:r>
              <a:rPr lang="es-ES" sz="4000" b="1" dirty="0"/>
              <a:t>, entrada por la calle Joan </a:t>
            </a:r>
            <a:r>
              <a:rPr lang="es-ES" sz="4000" b="1" dirty="0" err="1"/>
              <a:t>Dameto</a:t>
            </a:r>
            <a:r>
              <a:rPr lang="es-ES" sz="4000" b="1" dirty="0"/>
              <a:t>. siguiendo el sendero de tierra que baja al Parque. </a:t>
            </a:r>
            <a:endParaRPr lang="ca-ES" sz="4000" b="1" dirty="0"/>
          </a:p>
          <a:p>
            <a:pPr lvl="0" fontAlgn="base"/>
            <a:endParaRPr lang="ca-ES" b="1" dirty="0">
              <a:solidFill>
                <a:schemeClr val="bg1"/>
              </a:solidFill>
            </a:endParaRPr>
          </a:p>
          <a:p>
            <a:endParaRPr lang="ca-ES" dirty="0"/>
          </a:p>
        </p:txBody>
      </p:sp>
      <p:pic>
        <p:nvPicPr>
          <p:cNvPr id="5" name="Picture 2" descr="C:\Users\AssociacióVeins\AVESFORTI\Escut  i logo AVV ES FORTI\logo AVESFORT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2614" y="476672"/>
            <a:ext cx="1037365" cy="39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264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908720"/>
          </a:xfrm>
        </p:spPr>
        <p:style>
          <a:lnRef idx="1">
            <a:schemeClr val="accent3"/>
          </a:lnRef>
          <a:fillRef idx="3">
            <a:schemeClr val="accent3"/>
          </a:fillRef>
          <a:effectRef idx="2">
            <a:schemeClr val="accent3"/>
          </a:effectRef>
          <a:fontRef idx="minor">
            <a:schemeClr val="lt1"/>
          </a:fontRef>
        </p:style>
        <p:txBody>
          <a:bodyPr>
            <a:normAutofit/>
          </a:bodyPr>
          <a:lstStyle/>
          <a:p>
            <a:r>
              <a:rPr lang="es-ES" sz="2000" dirty="0"/>
              <a:t>PROPUESTA DE LA ASOCIACIÓN  A LOS PRESUPUESTOS PARTICIPATIVOS 2016 </a:t>
            </a:r>
            <a:br>
              <a:rPr lang="es-ES" sz="2000" dirty="0"/>
            </a:br>
            <a:r>
              <a:rPr lang="es-ES" sz="2000" dirty="0"/>
              <a:t>«CORREDORES VERDES EN EL PARC DE SA RIERA»</a:t>
            </a:r>
            <a:endParaRPr lang="ca-ES" sz="2000" dirty="0"/>
          </a:p>
        </p:txBody>
      </p:sp>
      <p:pic>
        <p:nvPicPr>
          <p:cNvPr id="4098" name="Picture 2" descr="C:\Users\AssociacióVeins\Desktop\PRESENTACIÓN MALAGA\13415510_969649593154170_2450750919025791003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728"/>
            <a:ext cx="9144000" cy="58772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79512" y="1268760"/>
            <a:ext cx="8784976" cy="1800200"/>
          </a:xfrm>
        </p:spPr>
        <p:txBody>
          <a:bodyPr>
            <a:normAutofit fontScale="77500" lnSpcReduction="20000"/>
          </a:bodyPr>
          <a:lstStyle/>
          <a:p>
            <a:pPr lvl="0"/>
            <a:r>
              <a:rPr lang="es-ES" sz="4800" b="1" dirty="0"/>
              <a:t>El otro empezaría a la entrada del Parque por la Calle  Andreu Torrens. Actualmente,  una explanada de gravilla. </a:t>
            </a:r>
            <a:endParaRPr lang="ca-ES" sz="4800" b="1" dirty="0"/>
          </a:p>
          <a:p>
            <a:endParaRPr lang="ca-ES" dirty="0"/>
          </a:p>
        </p:txBody>
      </p:sp>
      <p:pic>
        <p:nvPicPr>
          <p:cNvPr id="5" name="Picture 2" descr="C:\Users\AssociacióVeins\AVESFORTI\Escut  i logo AVV ES FORTI\logo AVESFORT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476672"/>
            <a:ext cx="1008112" cy="388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795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ssociacióVeins\Desktop\PRESENTACIÓN MALAGA\13442625_969649326487530_5661907816895404907_o.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bwMode="auto">
          <a:xfrm>
            <a:off x="17124" y="933378"/>
            <a:ext cx="9152811" cy="59492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83031" y="1412776"/>
            <a:ext cx="8856984" cy="4896544"/>
          </a:xfrm>
        </p:spPr>
        <p:txBody>
          <a:bodyPr>
            <a:normAutofit/>
          </a:bodyPr>
          <a:lstStyle/>
          <a:p>
            <a:pPr fontAlgn="base"/>
            <a:r>
              <a:rPr lang="es-ES" sz="3600" b="1" dirty="0"/>
              <a:t>Estos corredores, sembrados de árboles en cada lado tendrían la función de  refrescar y dar sombra a todas las personas que queremos acceder a la zona del parque que está finalizada.</a:t>
            </a:r>
            <a:endParaRPr lang="ca-ES" sz="3600" b="1" dirty="0"/>
          </a:p>
          <a:p>
            <a:pPr fontAlgn="base"/>
            <a:r>
              <a:rPr lang="es-ES" sz="3600" b="1" dirty="0"/>
              <a:t>Por lo tanto, sería un adelanto a los proyectos que durante años nos enseñan para la finalización del </a:t>
            </a:r>
            <a:r>
              <a:rPr lang="es-ES" sz="3600" b="1" dirty="0" err="1"/>
              <a:t>Parc</a:t>
            </a:r>
            <a:r>
              <a:rPr lang="es-ES" sz="3600" b="1" dirty="0"/>
              <a:t> de </a:t>
            </a:r>
            <a:r>
              <a:rPr lang="es-ES" sz="3600" b="1" dirty="0" err="1"/>
              <a:t>Sa</a:t>
            </a:r>
            <a:r>
              <a:rPr lang="es-ES" sz="3600" b="1" dirty="0"/>
              <a:t> Riera.</a:t>
            </a:r>
            <a:endParaRPr lang="ca-ES" sz="3600" b="1" dirty="0"/>
          </a:p>
          <a:p>
            <a:endParaRPr lang="ca-ES" dirty="0"/>
          </a:p>
        </p:txBody>
      </p:sp>
      <p:sp>
        <p:nvSpPr>
          <p:cNvPr id="5" name="1 Título"/>
          <p:cNvSpPr>
            <a:spLocks noGrp="1"/>
          </p:cNvSpPr>
          <p:nvPr>
            <p:ph type="title"/>
          </p:nvPr>
        </p:nvSpPr>
        <p:spPr>
          <a:xfrm>
            <a:off x="0" y="0"/>
            <a:ext cx="9144000" cy="836712"/>
          </a:xfrm>
        </p:spPr>
        <p:style>
          <a:lnRef idx="1">
            <a:schemeClr val="accent3"/>
          </a:lnRef>
          <a:fillRef idx="3">
            <a:schemeClr val="accent3"/>
          </a:fillRef>
          <a:effectRef idx="2">
            <a:schemeClr val="accent3"/>
          </a:effectRef>
          <a:fontRef idx="minor">
            <a:schemeClr val="lt1"/>
          </a:fontRef>
        </p:style>
        <p:txBody>
          <a:bodyPr>
            <a:normAutofit/>
          </a:bodyPr>
          <a:lstStyle/>
          <a:p>
            <a:r>
              <a:rPr lang="es-ES" sz="1600" dirty="0"/>
              <a:t>PROPUESTA DE LA ASOCIACIÓN  A LOS PRESUPUESTOS PARTICIPATIVOS 2016 </a:t>
            </a:r>
            <a:br>
              <a:rPr lang="es-ES" dirty="0"/>
            </a:br>
            <a:r>
              <a:rPr lang="es-ES" sz="2200" dirty="0"/>
              <a:t>«CORREDORES VERDES EN EL PARC DE SA RIERA»</a:t>
            </a:r>
            <a:endParaRPr lang="ca-ES" sz="2200" dirty="0"/>
          </a:p>
        </p:txBody>
      </p:sp>
      <p:pic>
        <p:nvPicPr>
          <p:cNvPr id="6" name="Picture 2" descr="C:\Users\AssociacióVeins\AVESFORTI\Escut  i logo AVV ES FORTI\logo AVESFORT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360" y="260648"/>
            <a:ext cx="1224136" cy="471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353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ssociacióVeins\Desktop\PRESENTACIÓN MALAGA\13415561_969649286487534_8816834022432249934_o.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 contrast="36000"/>
                    </a14:imgEffect>
                  </a14:imgLayer>
                </a14:imgProps>
              </a:ext>
              <a:ext uri="{28A0092B-C50C-407E-A947-70E740481C1C}">
                <a14:useLocalDpi xmlns:a14="http://schemas.microsoft.com/office/drawing/2010/main" val="0"/>
              </a:ext>
            </a:extLst>
          </a:blip>
          <a:srcRect/>
          <a:stretch>
            <a:fillRect/>
          </a:stretch>
        </p:blipFill>
        <p:spPr bwMode="auto">
          <a:xfrm>
            <a:off x="0" y="988992"/>
            <a:ext cx="9144000" cy="58690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07504" y="2348880"/>
            <a:ext cx="8784976" cy="3951939"/>
          </a:xfrm>
        </p:spPr>
        <p:txBody>
          <a:bodyPr>
            <a:normAutofit/>
          </a:bodyPr>
          <a:lstStyle/>
          <a:p>
            <a:r>
              <a:rPr lang="es-ES" sz="3500" b="1" dirty="0"/>
              <a:t>Son una oportunidad para  impulsar un modelo de ciudad que  apuesta por el bosque urbano y la articulación de los sistemas  naturales  para mejorar la calidad de vida de las personas y recuperar valores ambientales y paisajísticos.</a:t>
            </a:r>
          </a:p>
          <a:p>
            <a:endParaRPr lang="ca-ES" dirty="0"/>
          </a:p>
        </p:txBody>
      </p:sp>
      <p:sp>
        <p:nvSpPr>
          <p:cNvPr id="4" name="1 Título"/>
          <p:cNvSpPr>
            <a:spLocks noGrp="1"/>
          </p:cNvSpPr>
          <p:nvPr>
            <p:ph type="title"/>
          </p:nvPr>
        </p:nvSpPr>
        <p:spPr>
          <a:xfrm>
            <a:off x="0" y="1"/>
            <a:ext cx="9144000" cy="980727"/>
          </a:xfrm>
        </p:spPr>
        <p:style>
          <a:lnRef idx="1">
            <a:schemeClr val="accent3"/>
          </a:lnRef>
          <a:fillRef idx="3">
            <a:schemeClr val="accent3"/>
          </a:fillRef>
          <a:effectRef idx="2">
            <a:schemeClr val="accent3"/>
          </a:effectRef>
          <a:fontRef idx="minor">
            <a:schemeClr val="lt1"/>
          </a:fontRef>
        </p:style>
        <p:txBody>
          <a:bodyPr>
            <a:normAutofit/>
          </a:bodyPr>
          <a:lstStyle/>
          <a:p>
            <a:r>
              <a:rPr lang="es-ES" sz="2000" dirty="0"/>
              <a:t>PROPUESTA DE LA ASOCIACIÓN  A LOS PRESUPUESTOS PARTICIPATIVOS 2016 </a:t>
            </a:r>
            <a:br>
              <a:rPr lang="es-ES" sz="2000" dirty="0"/>
            </a:br>
            <a:r>
              <a:rPr lang="es-ES" sz="2000" dirty="0"/>
              <a:t>«CORREDORES VERDES EN EL PARC DE </a:t>
            </a:r>
            <a:r>
              <a:rPr lang="es-ES" sz="2400" dirty="0"/>
              <a:t>SA</a:t>
            </a:r>
            <a:r>
              <a:rPr lang="es-ES" sz="2000" dirty="0"/>
              <a:t> RIERA»</a:t>
            </a:r>
            <a:endParaRPr lang="ca-ES" sz="2000" dirty="0"/>
          </a:p>
        </p:txBody>
      </p:sp>
      <p:pic>
        <p:nvPicPr>
          <p:cNvPr id="6" name="Picture 2" descr="C:\Users\AssociacióVeins\AVESFORTI\Escut  i logo AVV ES FORTI\logo AVESFORT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352" y="484936"/>
            <a:ext cx="1307396" cy="50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448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ssociacióVeins\Desktop\PRESENTACIÓN MALAGA\13416768_969649313154198_8353005638996392437_o.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 contrast="23000"/>
                    </a14:imgEffect>
                  </a14:imgLayer>
                </a14:imgProps>
              </a:ext>
              <a:ext uri="{28A0092B-C50C-407E-A947-70E740481C1C}">
                <a14:useLocalDpi xmlns:a14="http://schemas.microsoft.com/office/drawing/2010/main" val="0"/>
              </a:ext>
            </a:extLst>
          </a:blip>
          <a:srcRect/>
          <a:stretch>
            <a:fillRect/>
          </a:stretch>
        </p:blipFill>
        <p:spPr bwMode="auto">
          <a:xfrm>
            <a:off x="0" y="890494"/>
            <a:ext cx="9144000" cy="59963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179512" y="1210626"/>
            <a:ext cx="8712968" cy="5400117"/>
          </a:xfrm>
        </p:spPr>
        <p:txBody>
          <a:bodyPr>
            <a:normAutofit/>
          </a:bodyPr>
          <a:lstStyle/>
          <a:p>
            <a:pPr fontAlgn="base"/>
            <a:r>
              <a:rPr lang="es-ES" sz="2800" b="1" dirty="0"/>
              <a:t>El proyecto serviría para recomponer y unir la conectividad con la zona finalizada del  </a:t>
            </a:r>
            <a:r>
              <a:rPr lang="es-ES" sz="2800" b="1" dirty="0" err="1"/>
              <a:t>Parc</a:t>
            </a:r>
            <a:r>
              <a:rPr lang="es-ES" sz="2800" b="1" dirty="0"/>
              <a:t> de Sa Riera con las  barriadas del distrito de Poniente, principalmente con los barrios más cercanos: Son </a:t>
            </a:r>
            <a:r>
              <a:rPr lang="es-ES" sz="2800" b="1" dirty="0" err="1"/>
              <a:t>Cotoner</a:t>
            </a:r>
            <a:r>
              <a:rPr lang="es-ES" sz="2800" b="1" dirty="0"/>
              <a:t>, Son </a:t>
            </a:r>
            <a:r>
              <a:rPr lang="es-ES" sz="2800" b="1" dirty="0" err="1"/>
              <a:t>Dameto</a:t>
            </a:r>
            <a:r>
              <a:rPr lang="es-ES" sz="2800" b="1" dirty="0"/>
              <a:t>, Son </a:t>
            </a:r>
            <a:r>
              <a:rPr lang="es-ES" sz="2800" b="1" dirty="0" err="1"/>
              <a:t>Españolet</a:t>
            </a:r>
            <a:r>
              <a:rPr lang="es-ES" sz="2800" b="1" dirty="0"/>
              <a:t>, Santa Catalina, </a:t>
            </a:r>
            <a:r>
              <a:rPr lang="es-ES" sz="2800" b="1" dirty="0" err="1"/>
              <a:t>Serralta</a:t>
            </a:r>
            <a:r>
              <a:rPr lang="es-ES" sz="2800" b="1" dirty="0"/>
              <a:t> y por supuesto Es </a:t>
            </a:r>
            <a:r>
              <a:rPr lang="es-ES" sz="2800" b="1" dirty="0" err="1"/>
              <a:t>Fortí</a:t>
            </a:r>
            <a:r>
              <a:rPr lang="es-ES" sz="2800" b="1" dirty="0"/>
              <a:t>.</a:t>
            </a:r>
          </a:p>
          <a:p>
            <a:pPr fontAlgn="base"/>
            <a:endParaRPr lang="ca-ES" sz="2800" b="1" dirty="0"/>
          </a:p>
          <a:p>
            <a:pPr fontAlgn="base"/>
            <a:r>
              <a:rPr lang="es-ES" sz="2800" b="1" dirty="0"/>
              <a:t>Con el objetivo de la recuperación y adecuación del espacio público para lograr un gran parque central y lineal  donde confluirán actividades recreativas, culturales, educativas y lúdicas</a:t>
            </a:r>
            <a:r>
              <a:rPr lang="ca-ES" sz="2800" b="1" dirty="0"/>
              <a:t>.</a:t>
            </a:r>
          </a:p>
          <a:p>
            <a:endParaRPr lang="ca-ES" sz="2800" dirty="0">
              <a:solidFill>
                <a:schemeClr val="bg1"/>
              </a:solidFill>
            </a:endParaRPr>
          </a:p>
          <a:p>
            <a:endParaRPr lang="ca-ES" sz="2800" dirty="0"/>
          </a:p>
        </p:txBody>
      </p:sp>
      <p:sp>
        <p:nvSpPr>
          <p:cNvPr id="4" name="1 Título"/>
          <p:cNvSpPr>
            <a:spLocks noGrp="1"/>
          </p:cNvSpPr>
          <p:nvPr>
            <p:ph type="title"/>
          </p:nvPr>
        </p:nvSpPr>
        <p:spPr>
          <a:xfrm>
            <a:off x="0" y="0"/>
            <a:ext cx="9144000" cy="1052736"/>
          </a:xfrm>
        </p:spPr>
        <p:style>
          <a:lnRef idx="1">
            <a:schemeClr val="accent3"/>
          </a:lnRef>
          <a:fillRef idx="3">
            <a:schemeClr val="accent3"/>
          </a:fillRef>
          <a:effectRef idx="2">
            <a:schemeClr val="accent3"/>
          </a:effectRef>
          <a:fontRef idx="minor">
            <a:schemeClr val="lt1"/>
          </a:fontRef>
        </p:style>
        <p:txBody>
          <a:bodyPr>
            <a:noAutofit/>
          </a:bodyPr>
          <a:lstStyle/>
          <a:p>
            <a:r>
              <a:rPr lang="es-ES" sz="2400" dirty="0"/>
              <a:t>PROPUESTA DE LA ASOCIACIÓN  A </a:t>
            </a:r>
            <a:br>
              <a:rPr lang="es-ES" sz="2400" dirty="0"/>
            </a:br>
            <a:r>
              <a:rPr lang="es-ES" sz="2400" dirty="0"/>
              <a:t>LOS PRESUPUESTOS PARTICIPATIVOS 2016</a:t>
            </a:r>
            <a:br>
              <a:rPr lang="es-ES" sz="2400" dirty="0"/>
            </a:br>
            <a:r>
              <a:rPr lang="es-ES" sz="2400" dirty="0"/>
              <a:t>«CORREDORES VERDES EN EL PARC DE SA RIERA»</a:t>
            </a:r>
            <a:endParaRPr lang="ca-ES" sz="2400" dirty="0"/>
          </a:p>
        </p:txBody>
      </p:sp>
      <p:pic>
        <p:nvPicPr>
          <p:cNvPr id="6" name="Picture 2" descr="C:\Users\AssociacióVeins\AVESFORTI\Escut  i logo AVV ES FORTI\logo AVESFORT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344" y="260648"/>
            <a:ext cx="1224136" cy="471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04837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730</TotalTime>
  <Words>976</Words>
  <Application>Microsoft Office PowerPoint</Application>
  <PresentationFormat>Presentació en pantalla (4:3)</PresentationFormat>
  <Paragraphs>47</Paragraphs>
  <Slides>18</Slides>
  <Notes>1</Notes>
  <HiddenSlides>0</HiddenSlides>
  <MMClips>0</MMClips>
  <ScaleCrop>false</ScaleCrop>
  <HeadingPairs>
    <vt:vector size="6" baseType="variant">
      <vt:variant>
        <vt:lpstr>Tipus de lletra utilitzats</vt:lpstr>
      </vt:variant>
      <vt:variant>
        <vt:i4>2</vt:i4>
      </vt:variant>
      <vt:variant>
        <vt:lpstr>Tema</vt:lpstr>
      </vt:variant>
      <vt:variant>
        <vt:i4>1</vt:i4>
      </vt:variant>
      <vt:variant>
        <vt:lpstr>Títols de les diapositives</vt:lpstr>
      </vt:variant>
      <vt:variant>
        <vt:i4>18</vt:i4>
      </vt:variant>
    </vt:vector>
  </HeadingPairs>
  <TitlesOfParts>
    <vt:vector size="21" baseType="lpstr">
      <vt:lpstr>Arial</vt:lpstr>
      <vt:lpstr>Calibri</vt:lpstr>
      <vt:lpstr>Tema de Office</vt:lpstr>
      <vt:lpstr>SA RIERA, UN BOSC PER LA MEVA CIUTAT, PALMA.</vt:lpstr>
      <vt:lpstr>Presentació del PowerPoint</vt:lpstr>
      <vt:lpstr>     Ya en el plano del arquitecto Bernat Calvet de 1897, previo al      enderrocamiento de las murallas de Palma se establecía una "Cuña Verde" como parque de la ciudad de Palma. Con una extensión de más de 250.000 m2.   </vt:lpstr>
      <vt:lpstr>Presentació del PowerPoint</vt:lpstr>
      <vt:lpstr>PROPUESTA DE LA ASOCIACIÓN  A LOS PRESUPUESTOS PARTICIPATIVOS  2016 «CORREDORES VERDES EN EL PARC DE SA RIERA»</vt:lpstr>
      <vt:lpstr>PROPUESTA DE LA ASOCIACIÓN  A LOS PRESUPUESTOS PARTICIPATIVOS 2016  «CORREDORES VERDES EN EL PARC DE SA RIERA»</vt:lpstr>
      <vt:lpstr>PROPUESTA DE LA ASOCIACIÓN  A LOS PRESUPUESTOS PARTICIPATIVOS 2016  «CORREDORES VERDES EN EL PARC DE SA RIERA»</vt:lpstr>
      <vt:lpstr>PROPUESTA DE LA ASOCIACIÓN  A LOS PRESUPUESTOS PARTICIPATIVOS 2016  «CORREDORES VERDES EN EL PARC DE SA RIERA»</vt:lpstr>
      <vt:lpstr>PROPUESTA DE LA ASOCIACIÓN  A  LOS PRESUPUESTOS PARTICIPATIVOS 2016 «CORREDORES VERDES EN EL PARC DE SA RIERA»</vt:lpstr>
      <vt:lpstr>Presentació del PowerPoint</vt:lpstr>
      <vt:lpstr>  Propuesta en la fase final   </vt:lpstr>
      <vt:lpstr>Presentació del PowerPoint</vt:lpstr>
      <vt:lpstr> </vt:lpstr>
      <vt:lpstr>PROPUESTA PRESENTADA ESTE AÑO , A LOS PRESUPUESTOS PARTICIPATIVOS  «PASEO-BULEVARD CON CARRIL BICI HACIA EL PARC DE SA RIERA»</vt:lpstr>
      <vt:lpstr>PROPUESTA PRESENTADA ESTE AÑO , A LOS PRESUPUESTOS PARTICIPATIVOS  «PASEO-BULEVARD CON CARRIL BICI HACIA EL PARC DE SA RIERA»</vt:lpstr>
      <vt:lpstr>PROPUESTA PRESENTADA ESTE AÑO , A LOS PRESUPUESTOS PARTICIPATIVOS  «PASEO-BULEVARD CON CARRIL BICI HACIA EL PARC DE SA RIERA»</vt:lpstr>
      <vt:lpstr>Presentació del PowerPoint</vt:lpstr>
      <vt:lpstr> PARC DE SA RIERA, UN BOSQUE PARA  MI CIUDAD, PALMA.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PARC DE SA RIERA</dc:title>
  <dc:creator>Associació Veins Es Forti</dc:creator>
  <cp:lastModifiedBy>Associació Veins</cp:lastModifiedBy>
  <cp:revision>88</cp:revision>
  <dcterms:created xsi:type="dcterms:W3CDTF">2017-05-03T20:13:22Z</dcterms:created>
  <dcterms:modified xsi:type="dcterms:W3CDTF">2021-11-23T19:15:47Z</dcterms:modified>
</cp:coreProperties>
</file>