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6" r:id="rId1"/>
  </p:sldMasterIdLst>
  <p:sldIdLst>
    <p:sldId id="256" r:id="rId2"/>
    <p:sldId id="258" r:id="rId3"/>
    <p:sldId id="268" r:id="rId4"/>
    <p:sldId id="259" r:id="rId5"/>
    <p:sldId id="269" r:id="rId6"/>
    <p:sldId id="270" r:id="rId7"/>
    <p:sldId id="257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71" r:id="rId17"/>
    <p:sldId id="272" r:id="rId18"/>
    <p:sldId id="273" r:id="rId19"/>
    <p:sldId id="274" r:id="rId20"/>
    <p:sldId id="275" r:id="rId21"/>
    <p:sldId id="276" r:id="rId22"/>
    <p:sldId id="279" r:id="rId23"/>
    <p:sldId id="278" r:id="rId24"/>
    <p:sldId id="277" r:id="rId25"/>
    <p:sldId id="284" r:id="rId26"/>
    <p:sldId id="280" r:id="rId27"/>
    <p:sldId id="282" r:id="rId28"/>
    <p:sldId id="281" r:id="rId29"/>
    <p:sldId id="283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a-ES"/>
              <a:t>Feu clic aquí per editar l'estil de subtítols del patró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006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ol i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022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8999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geta d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756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geta de nom d'ofer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38350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ader o f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622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9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11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762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060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11/26/2021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144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16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938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375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11/26/2021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985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a-ES"/>
              <a:t>Feu clic a la icona per afegir una imatge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161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a-ES"/>
              <a:t>Feu clic aquí per editar l'estil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73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avesforti.net/wp-content/uploads/2021/10/Es-Forti-barri.p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avesforti.net/votacio-final-2-corredors-verds-i-1a-fase-del-futur-bosc-urba-de-sa-rier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avesforti.net/votacio-final-2-corredors-verds-i-1a-fase-del-futur-bosc-urba-de-sa-rier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BE1E1C48-92E1-4FCE-8186-16D4EF04F5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07" y="-56917"/>
            <a:ext cx="9232896" cy="1891833"/>
          </a:xfrm>
        </p:spPr>
        <p:txBody>
          <a:bodyPr/>
          <a:lstStyle/>
          <a:p>
            <a:pPr algn="ctr"/>
            <a:r>
              <a:rPr lang="es-ES" sz="3600" b="1" dirty="0">
                <a:solidFill>
                  <a:schemeClr val="accent2"/>
                </a:solidFill>
              </a:rPr>
              <a:t>Jornadas la participación es un Derecho.</a:t>
            </a:r>
            <a:br>
              <a:rPr lang="es-ES" sz="3600" b="1" dirty="0">
                <a:solidFill>
                  <a:schemeClr val="accent2"/>
                </a:solidFill>
              </a:rPr>
            </a:br>
            <a:r>
              <a:rPr lang="es-ES" sz="3600" b="1" dirty="0">
                <a:solidFill>
                  <a:schemeClr val="accent2"/>
                </a:solidFill>
              </a:rPr>
              <a:t> Haciendo barrio, haciendo ciudad. </a:t>
            </a:r>
            <a:br>
              <a:rPr lang="es-ES" sz="3600" b="1" dirty="0">
                <a:solidFill>
                  <a:schemeClr val="accent2"/>
                </a:solidFill>
              </a:rPr>
            </a:br>
            <a:r>
              <a:rPr lang="es-ES" sz="3600" b="1" u="sng" dirty="0" err="1">
                <a:solidFill>
                  <a:schemeClr val="accent2"/>
                </a:solidFill>
              </a:rPr>
              <a:t>Fent</a:t>
            </a:r>
            <a:r>
              <a:rPr lang="es-ES" sz="3600" b="1" u="sng" dirty="0">
                <a:solidFill>
                  <a:schemeClr val="accent2"/>
                </a:solidFill>
              </a:rPr>
              <a:t> </a:t>
            </a:r>
            <a:r>
              <a:rPr lang="es-ES" sz="3600" b="1" u="sng" dirty="0" err="1">
                <a:solidFill>
                  <a:schemeClr val="accent2"/>
                </a:solidFill>
              </a:rPr>
              <a:t>barri</a:t>
            </a:r>
            <a:r>
              <a:rPr lang="es-ES" sz="3600" b="1" u="sng" dirty="0">
                <a:solidFill>
                  <a:schemeClr val="accent2"/>
                </a:solidFill>
              </a:rPr>
              <a:t>, </a:t>
            </a:r>
            <a:r>
              <a:rPr lang="es-ES" sz="3600" b="1" u="sng" dirty="0" err="1">
                <a:solidFill>
                  <a:schemeClr val="accent2"/>
                </a:solidFill>
              </a:rPr>
              <a:t>fent</a:t>
            </a:r>
            <a:r>
              <a:rPr lang="es-ES" sz="3600" b="1" u="sng" dirty="0">
                <a:solidFill>
                  <a:schemeClr val="accent2"/>
                </a:solidFill>
              </a:rPr>
              <a:t> </a:t>
            </a:r>
            <a:r>
              <a:rPr lang="es-ES" sz="3600" b="1" u="sng" dirty="0" err="1">
                <a:solidFill>
                  <a:schemeClr val="accent2"/>
                </a:solidFill>
              </a:rPr>
              <a:t>Ciutat</a:t>
            </a:r>
            <a:r>
              <a:rPr lang="es-ES" sz="3600" b="1" u="sng" dirty="0">
                <a:solidFill>
                  <a:schemeClr val="accent2"/>
                </a:solidFill>
              </a:rPr>
              <a:t>, </a:t>
            </a:r>
            <a:r>
              <a:rPr lang="es-ES" sz="3600" b="1" u="sng" dirty="0" err="1">
                <a:solidFill>
                  <a:schemeClr val="accent2"/>
                </a:solidFill>
              </a:rPr>
              <a:t>fent</a:t>
            </a:r>
            <a:r>
              <a:rPr lang="es-ES" sz="3600" b="1" u="sng" dirty="0">
                <a:solidFill>
                  <a:schemeClr val="accent2"/>
                </a:solidFill>
              </a:rPr>
              <a:t> </a:t>
            </a:r>
            <a:r>
              <a:rPr lang="es-ES" sz="3600" b="1" u="sng" dirty="0" err="1">
                <a:solidFill>
                  <a:schemeClr val="accent2"/>
                </a:solidFill>
              </a:rPr>
              <a:t>poble</a:t>
            </a:r>
            <a:r>
              <a:rPr lang="es-ES" sz="3600" b="1" u="sng" dirty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3" name="Subtítol 2">
            <a:extLst>
              <a:ext uri="{FF2B5EF4-FFF2-40B4-BE49-F238E27FC236}">
                <a16:creationId xmlns:a16="http://schemas.microsoft.com/office/drawing/2014/main" id="{8A7CA470-FBFC-4FD0-80F1-12D570FF0C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7" y="2115462"/>
            <a:ext cx="7766936" cy="4081399"/>
          </a:xfrm>
        </p:spPr>
        <p:txBody>
          <a:bodyPr>
            <a:no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es-ES" sz="4400" dirty="0">
                <a:solidFill>
                  <a:schemeClr val="bg2">
                    <a:lumMod val="25000"/>
                  </a:schemeClr>
                </a:solidFill>
              </a:rPr>
              <a:t>Quienes somos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s-ES" sz="4400" dirty="0">
                <a:solidFill>
                  <a:schemeClr val="bg2">
                    <a:lumMod val="25000"/>
                  </a:schemeClr>
                </a:solidFill>
              </a:rPr>
              <a:t>Qué hacemos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s-ES" sz="4400" dirty="0">
                <a:solidFill>
                  <a:schemeClr val="bg2">
                    <a:lumMod val="25000"/>
                  </a:schemeClr>
                </a:solidFill>
              </a:rPr>
              <a:t>Nuestro barrio</a:t>
            </a:r>
          </a:p>
          <a:p>
            <a:pPr marL="514350" indent="-514350" algn="l">
              <a:buFont typeface="+mj-lt"/>
              <a:buAutoNum type="arabicPeriod"/>
            </a:pPr>
            <a:r>
              <a:rPr lang="es-ES" sz="4400" dirty="0">
                <a:solidFill>
                  <a:schemeClr val="bg2">
                    <a:lumMod val="25000"/>
                  </a:schemeClr>
                </a:solidFill>
              </a:rPr>
              <a:t>Qué queremos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s-ES" sz="4400" dirty="0">
                <a:solidFill>
                  <a:schemeClr val="bg2">
                    <a:lumMod val="25000"/>
                  </a:schemeClr>
                </a:solidFill>
              </a:rPr>
              <a:t>Resultados</a:t>
            </a:r>
          </a:p>
          <a:p>
            <a:pPr algn="l"/>
            <a:endParaRPr lang="es-ES" sz="4400" dirty="0"/>
          </a:p>
          <a:p>
            <a:pPr algn="l"/>
            <a:endParaRPr lang="es-ES" sz="4400" dirty="0"/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460454BA-854B-4A35-8D9E-58BB000BF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0" y="957897"/>
            <a:ext cx="2257593" cy="696268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515A426C-F983-4D2C-AA3C-C1C4C7DA8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16331"/>
            <a:ext cx="2257593" cy="870397"/>
          </a:xfrm>
          <a:prstGeom prst="rect">
            <a:avLst/>
          </a:prstGeom>
        </p:spPr>
      </p:pic>
      <p:pic>
        <p:nvPicPr>
          <p:cNvPr id="6" name="Imatge 5">
            <a:extLst>
              <a:ext uri="{FF2B5EF4-FFF2-40B4-BE49-F238E27FC236}">
                <a16:creationId xmlns:a16="http://schemas.microsoft.com/office/drawing/2014/main" id="{E4DD2F31-F1C8-4633-BA67-748EA28D1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1725334"/>
            <a:ext cx="2257594" cy="562673"/>
          </a:xfrm>
          <a:prstGeom prst="rect">
            <a:avLst/>
          </a:prstGeom>
        </p:spPr>
      </p:pic>
      <p:pic>
        <p:nvPicPr>
          <p:cNvPr id="8" name="Imatge 7">
            <a:extLst>
              <a:ext uri="{FF2B5EF4-FFF2-40B4-BE49-F238E27FC236}">
                <a16:creationId xmlns:a16="http://schemas.microsoft.com/office/drawing/2014/main" id="{B4E2A605-9F40-4B35-8454-B42CC63667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6"/>
          <a:stretch/>
        </p:blipFill>
        <p:spPr>
          <a:xfrm>
            <a:off x="5202581" y="2341776"/>
            <a:ext cx="6976715" cy="445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810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8D89B21B-AA47-47E7-B5E6-7979DB052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11" y="-17186"/>
            <a:ext cx="9404723" cy="779182"/>
          </a:xfrm>
        </p:spPr>
        <p:txBody>
          <a:bodyPr/>
          <a:lstStyle/>
          <a:p>
            <a:r>
              <a:rPr lang="es-ES" dirty="0"/>
              <a:t>Nuestro barrio: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7B078F00-D6CF-4184-87BC-5AEC62E41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761999"/>
            <a:ext cx="6692900" cy="6095999"/>
          </a:xfrm>
        </p:spPr>
        <p:txBody>
          <a:bodyPr>
            <a:noAutofit/>
          </a:bodyPr>
          <a:lstStyle/>
          <a:p>
            <a:r>
              <a:rPr lang="es-ES" sz="2400" dirty="0"/>
              <a:t>También, teníamos uno de los rasgos de identidad del barrio, el Estadio Lluís </a:t>
            </a:r>
            <a:r>
              <a:rPr lang="es-ES" sz="2400" dirty="0" err="1"/>
              <a:t>Sitjar</a:t>
            </a:r>
            <a:r>
              <a:rPr lang="es-ES" sz="2400" dirty="0"/>
              <a:t>, inaugurado en 1945 y en el 2007 los propietarios  se desentendieron de su mantenimiento, quedando en un estado de total abandono y degradación.</a:t>
            </a:r>
          </a:p>
          <a:p>
            <a:r>
              <a:rPr lang="es-ES" sz="2400" dirty="0"/>
              <a:t> Finalmente fue derribado en el 2014. </a:t>
            </a:r>
          </a:p>
          <a:p>
            <a:r>
              <a:rPr lang="es-ES" sz="2400" dirty="0"/>
              <a:t>Actualmente el ayuntamiento negocia con sus propietarios la compra del solar para su incorporación al Parque de Sa Riera.</a:t>
            </a:r>
          </a:p>
          <a:p>
            <a:r>
              <a:rPr lang="es-ES" sz="2400" dirty="0"/>
              <a:t>Nosotros seguiremos insistiendo y esperando que finalicen estas negociaciones y, con nuestra participación, nos doten de equipamientos culturales y deportivos integrados en el Parque. </a:t>
            </a:r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8297E798-DEFE-4CA5-97A1-51E8DEBAB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901" y="1"/>
            <a:ext cx="5626100" cy="6858000"/>
          </a:xfrm>
          <a:prstGeom prst="rect">
            <a:avLst/>
          </a:prstGeom>
        </p:spPr>
      </p:pic>
      <p:pic>
        <p:nvPicPr>
          <p:cNvPr id="6" name="Imatge 5">
            <a:extLst>
              <a:ext uri="{FF2B5EF4-FFF2-40B4-BE49-F238E27FC236}">
                <a16:creationId xmlns:a16="http://schemas.microsoft.com/office/drawing/2014/main" id="{1B14E2AB-CDB5-4B7C-80E6-18ABE1710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508" y="0"/>
            <a:ext cx="2181393" cy="84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81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3FDEF644-7B9C-43D0-B64B-66606C79A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43" y="120651"/>
            <a:ext cx="9085634" cy="647699"/>
          </a:xfrm>
        </p:spPr>
        <p:txBody>
          <a:bodyPr/>
          <a:lstStyle/>
          <a:p>
            <a:r>
              <a:rPr lang="es-ES" dirty="0"/>
              <a:t>Nuestro barrio: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0E0C39F7-9B6E-4E2F-9024-59A029932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768350"/>
            <a:ext cx="6985000" cy="6113394"/>
          </a:xfrm>
        </p:spPr>
        <p:txBody>
          <a:bodyPr>
            <a:noAutofit/>
          </a:bodyPr>
          <a:lstStyle/>
          <a:p>
            <a:r>
              <a:rPr lang="es-ES" sz="2300" dirty="0"/>
              <a:t>Actualmente tenemos tres plazas:</a:t>
            </a:r>
          </a:p>
          <a:p>
            <a:r>
              <a:rPr lang="es-ES" sz="2300" dirty="0"/>
              <a:t>1. Plaza Barcelona, es un parking al lado del antiguo estadio </a:t>
            </a:r>
            <a:r>
              <a:rPr lang="es-ES" sz="2300" dirty="0" err="1"/>
              <a:t>Lluis</a:t>
            </a:r>
            <a:r>
              <a:rPr lang="es-ES" sz="2300" dirty="0"/>
              <a:t> </a:t>
            </a:r>
            <a:r>
              <a:rPr lang="es-ES" sz="2300" dirty="0" err="1"/>
              <a:t>Sitjar</a:t>
            </a:r>
            <a:r>
              <a:rPr lang="es-ES" sz="2300" dirty="0"/>
              <a:t>, al lado realizamos los  mercadillos y otras actividades.</a:t>
            </a:r>
          </a:p>
          <a:p>
            <a:r>
              <a:rPr lang="es-ES" sz="2300" dirty="0"/>
              <a:t>2. Plaza Es </a:t>
            </a:r>
            <a:r>
              <a:rPr lang="es-ES" sz="2300" dirty="0" err="1"/>
              <a:t>Fortí</a:t>
            </a:r>
            <a:r>
              <a:rPr lang="es-ES" sz="2300" dirty="0"/>
              <a:t>, asignada al paso de vehículos, no tiene ninguna utilidad.</a:t>
            </a:r>
          </a:p>
          <a:p>
            <a:r>
              <a:rPr lang="es-ES" sz="2300" dirty="0"/>
              <a:t>3. La Plaza Madrid, es donde realizamos la mayoría de nuestras actividades.</a:t>
            </a:r>
          </a:p>
          <a:p>
            <a:r>
              <a:rPr lang="es-ES" sz="2300" dirty="0"/>
              <a:t>También, tenemos falta de aparcamientos</a:t>
            </a:r>
          </a:p>
          <a:p>
            <a:r>
              <a:rPr lang="es-ES" sz="2300" dirty="0"/>
              <a:t>No disponemos de ninguna escuela, centro de salud, ni equipamientos deportivos en el barrio, los únicos que hay son los del Club Militar Es </a:t>
            </a:r>
            <a:r>
              <a:rPr lang="es-ES" sz="2300" dirty="0" err="1"/>
              <a:t>Fortí</a:t>
            </a:r>
            <a:r>
              <a:rPr lang="es-ES" sz="2300" dirty="0"/>
              <a:t> con un uso restringido a sus socios, principalmente militares.</a:t>
            </a:r>
          </a:p>
        </p:txBody>
      </p:sp>
      <p:pic>
        <p:nvPicPr>
          <p:cNvPr id="4" name="Imatge 3">
            <a:hlinkClick r:id="rId2"/>
            <a:extLst>
              <a:ext uri="{FF2B5EF4-FFF2-40B4-BE49-F238E27FC236}">
                <a16:creationId xmlns:a16="http://schemas.microsoft.com/office/drawing/2014/main" id="{FBAB97A3-0F2A-4757-9F0D-97F42C629C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3" t="4762" r="8496" b="6548"/>
          <a:stretch/>
        </p:blipFill>
        <p:spPr bwMode="auto">
          <a:xfrm>
            <a:off x="6845300" y="0"/>
            <a:ext cx="5346699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tge 4">
            <a:extLst>
              <a:ext uri="{FF2B5EF4-FFF2-40B4-BE49-F238E27FC236}">
                <a16:creationId xmlns:a16="http://schemas.microsoft.com/office/drawing/2014/main" id="{CAA02F49-349C-4930-AA7A-C1826437D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907" y="23991"/>
            <a:ext cx="2181393" cy="84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62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36B7FA2B-F0C7-4AF3-BB28-01AC2114C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30" y="60682"/>
            <a:ext cx="9404723" cy="880782"/>
          </a:xfrm>
        </p:spPr>
        <p:txBody>
          <a:bodyPr/>
          <a:lstStyle/>
          <a:p>
            <a:r>
              <a:rPr lang="es-ES" dirty="0"/>
              <a:t>Nuestro barrio: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5A99D9F6-1E4C-448D-8303-A7F453E36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129" y="841018"/>
            <a:ext cx="8065857" cy="6016982"/>
          </a:xfrm>
        </p:spPr>
        <p:txBody>
          <a:bodyPr>
            <a:noAutofit/>
          </a:bodyPr>
          <a:lstStyle/>
          <a:p>
            <a:r>
              <a:rPr lang="es-ES" sz="2200" dirty="0"/>
              <a:t>Es uno de los 25 barrios más poblados, con 7.379 personas empadronadas el 2020, con 3.175 unidades de convivencia.</a:t>
            </a:r>
          </a:p>
          <a:p>
            <a:r>
              <a:rPr lang="es-ES" sz="2200" dirty="0"/>
              <a:t> De cada 100 personas empadronadas 22 han nacido en el extranjero, 12 de ellas en algún país extracomunitario.</a:t>
            </a:r>
          </a:p>
          <a:p>
            <a:r>
              <a:rPr lang="es-ES" sz="2200" dirty="0"/>
              <a:t> Aunque la mitad de su territorio está ocupada por instalaciones deportivas y militares, es uno de los 20 barrios más densos del municipio, con 236,3 personas por hectárea. </a:t>
            </a:r>
          </a:p>
          <a:p>
            <a:r>
              <a:rPr lang="es-ES" sz="2200" dirty="0"/>
              <a:t> Realmente, su crecimiento ha sido prácticamente nulo desde el año 2004. Resaltar un cambio en la fisonomía y la actividad económica del barrio con la construcción de dos hoteles urbanos.</a:t>
            </a:r>
          </a:p>
          <a:p>
            <a:r>
              <a:rPr lang="es-ES" sz="2200" dirty="0"/>
              <a:t> Por otro lado, tenemos el edificio más alto de Baleares, la Torre Es </a:t>
            </a:r>
            <a:r>
              <a:rPr lang="es-ES" sz="2200" dirty="0" err="1"/>
              <a:t>Fortí</a:t>
            </a:r>
            <a:r>
              <a:rPr lang="es-ES" sz="2200" dirty="0"/>
              <a:t> que tiene 65 metros de altura, distribuidos en 23 alturas</a:t>
            </a: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32A7DC59-30DB-4873-BA4B-D83B2A3658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986" y="0"/>
            <a:ext cx="40050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tge 4">
            <a:extLst>
              <a:ext uri="{FF2B5EF4-FFF2-40B4-BE49-F238E27FC236}">
                <a16:creationId xmlns:a16="http://schemas.microsoft.com/office/drawing/2014/main" id="{7A3FD3A8-AD8F-40B1-B7C8-9FDAE272E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092" y="5773"/>
            <a:ext cx="2181393" cy="84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43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1A5F0691-82B7-40A3-A32B-878539E92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030" y="68900"/>
            <a:ext cx="9404723" cy="563282"/>
          </a:xfrm>
        </p:spPr>
        <p:txBody>
          <a:bodyPr>
            <a:normAutofit fontScale="90000"/>
          </a:bodyPr>
          <a:lstStyle/>
          <a:p>
            <a:r>
              <a:rPr lang="es-ES" dirty="0"/>
              <a:t>Nuestro barrio: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1212B200-3542-4186-8F36-214A20118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64" y="901700"/>
            <a:ext cx="6740085" cy="5887400"/>
          </a:xfrm>
        </p:spPr>
        <p:txBody>
          <a:bodyPr>
            <a:noAutofit/>
          </a:bodyPr>
          <a:lstStyle/>
          <a:p>
            <a:r>
              <a:rPr lang="es-ES" sz="2200" dirty="0"/>
              <a:t>Los edificios construidos entre las décadas de los 50, 60, 70 y 80 está principalmente habitado por personas mayores y jubilados, la mayoría de las viviendas son de su propiedad, no suelen tener problemas económicos, pero sí muchos estos jubilados están ayudando al sustento económico de sus hijos y nietos.</a:t>
            </a:r>
          </a:p>
          <a:p>
            <a:r>
              <a:rPr lang="es-ES" sz="2200" dirty="0"/>
              <a:t>Lo que pasan más dificultades económicas y carecen de recursos son la mayoría de vecinos de todas las edades y colectivos que están pagando una hipoteca o van de alquiler, alquileres que estos últimos años se han encarecido mucho.</a:t>
            </a:r>
          </a:p>
          <a:p>
            <a:r>
              <a:rPr lang="es-ES" sz="2200" dirty="0"/>
              <a:t> Lógicamente, al no tener familiares aquí, son los recién llegados principalmente emigrantes los que tienen mayores dificultades económicas. </a:t>
            </a:r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9EEBEDF9-0C6B-4742-A259-25034DEC8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4849" y="0"/>
            <a:ext cx="5347151" cy="6858000"/>
          </a:xfrm>
          <a:prstGeom prst="rect">
            <a:avLst/>
          </a:prstGeom>
        </p:spPr>
      </p:pic>
      <p:pic>
        <p:nvPicPr>
          <p:cNvPr id="6" name="Imatge 5">
            <a:extLst>
              <a:ext uri="{FF2B5EF4-FFF2-40B4-BE49-F238E27FC236}">
                <a16:creationId xmlns:a16="http://schemas.microsoft.com/office/drawing/2014/main" id="{82C6F1E8-C016-4966-8254-4B9162A47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456" y="60682"/>
            <a:ext cx="2181393" cy="84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32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86F2F43D-1E24-4D83-9B97-D17FC0905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879" y="162860"/>
            <a:ext cx="9404723" cy="624540"/>
          </a:xfrm>
        </p:spPr>
        <p:txBody>
          <a:bodyPr>
            <a:normAutofit fontScale="90000"/>
          </a:bodyPr>
          <a:lstStyle/>
          <a:p>
            <a:r>
              <a:rPr lang="es-ES" dirty="0"/>
              <a:t>Nuestro barrio: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0DF9679C-BEB7-4257-972C-810DBFEAF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1" y="787400"/>
            <a:ext cx="7467599" cy="6015979"/>
          </a:xfrm>
        </p:spPr>
        <p:txBody>
          <a:bodyPr>
            <a:normAutofit/>
          </a:bodyPr>
          <a:lstStyle/>
          <a:p>
            <a:r>
              <a:rPr lang="es-ES" sz="2600" dirty="0"/>
              <a:t>A estos colectivos  estamos intentando integrarlos en el barrio y que participen en todas nuestras actividades.</a:t>
            </a:r>
          </a:p>
          <a:p>
            <a:r>
              <a:rPr lang="es-ES" sz="2600" dirty="0"/>
              <a:t>Por otra parte, hay diversidad de comercios que colaboran y participan con la asociación.</a:t>
            </a:r>
          </a:p>
          <a:p>
            <a:r>
              <a:rPr lang="es-ES" sz="2600" dirty="0"/>
              <a:t>Actualmente, algunas actividades conjuntas las podemos realizar en el local y patio de la Parroquia, en el club </a:t>
            </a:r>
            <a:r>
              <a:rPr lang="es-ES" sz="2600" dirty="0" err="1"/>
              <a:t>Gent</a:t>
            </a:r>
            <a:r>
              <a:rPr lang="es-ES" sz="2600" dirty="0"/>
              <a:t> Gran Es </a:t>
            </a:r>
            <a:r>
              <a:rPr lang="es-ES" sz="2600" dirty="0" err="1"/>
              <a:t>Fortí</a:t>
            </a:r>
            <a:r>
              <a:rPr lang="es-ES" sz="2600" dirty="0"/>
              <a:t>, en el Centro Cultural Casa Planas y en el Casal de </a:t>
            </a:r>
            <a:r>
              <a:rPr lang="es-ES" sz="2600" dirty="0" err="1"/>
              <a:t>Barri</a:t>
            </a:r>
            <a:r>
              <a:rPr lang="es-ES" sz="2600" dirty="0"/>
              <a:t> Es </a:t>
            </a:r>
            <a:r>
              <a:rPr lang="es-ES" sz="2600" dirty="0" err="1"/>
              <a:t>Fortí</a:t>
            </a:r>
            <a:r>
              <a:rPr lang="es-ES" sz="2600" dirty="0"/>
              <a:t>, abierto en febrero de 2019. </a:t>
            </a:r>
          </a:p>
          <a:p>
            <a:r>
              <a:rPr lang="es-ES" sz="2600" dirty="0"/>
              <a:t>Con todas las entidades y comerciantes tenemos muy buenas relaciones de colaboración y participación.</a:t>
            </a:r>
          </a:p>
          <a:p>
            <a:endParaRPr lang="es-ES" dirty="0"/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5B1D2198-256E-418B-87CE-2636F54154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017"/>
          <a:stretch/>
        </p:blipFill>
        <p:spPr>
          <a:xfrm>
            <a:off x="7493000" y="1"/>
            <a:ext cx="4699000" cy="6858000"/>
          </a:xfrm>
          <a:prstGeom prst="rect">
            <a:avLst/>
          </a:prstGeom>
        </p:spPr>
      </p:pic>
      <p:pic>
        <p:nvPicPr>
          <p:cNvPr id="6" name="Imatge 5">
            <a:extLst>
              <a:ext uri="{FF2B5EF4-FFF2-40B4-BE49-F238E27FC236}">
                <a16:creationId xmlns:a16="http://schemas.microsoft.com/office/drawing/2014/main" id="{1022AFD4-EC3C-4AF3-86DE-171E2C43A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607" y="0"/>
            <a:ext cx="2181393" cy="84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20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2A660A4C-9DCF-416E-84D3-14EC6BF75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985" y="203201"/>
            <a:ext cx="8596668" cy="698499"/>
          </a:xfrm>
        </p:spPr>
        <p:txBody>
          <a:bodyPr/>
          <a:lstStyle/>
          <a:p>
            <a:r>
              <a:rPr lang="es-ES" dirty="0"/>
              <a:t>Qué queremos: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6D0B48AE-5FE6-464D-9F33-E687F0985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01700"/>
            <a:ext cx="6934201" cy="5753099"/>
          </a:xfrm>
        </p:spPr>
        <p:txBody>
          <a:bodyPr>
            <a:normAutofit lnSpcReduction="10000"/>
          </a:bodyPr>
          <a:lstStyle/>
          <a:p>
            <a:r>
              <a:rPr lang="es-ES" sz="3600" dirty="0"/>
              <a:t>Continuar y mantener las fiestas tradicionales de Sant Antoni/Sebastià y las fiestas de verano en nuestro barrio, con unas fiestas alegres y divertidas con la participación de todos los que vivimos en el barrio para crear un ambiente integrador, de amistad y solidaridad. Haciendo barrio, haciendo ciudad.</a:t>
            </a:r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A7905D14-EFF8-4309-BA66-9FFA3D589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900" y="3263901"/>
            <a:ext cx="5363477" cy="3594099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03CB7BC0-F49F-4BFA-9016-F4E093F2E5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822"/>
          <a:stretch/>
        </p:blipFill>
        <p:spPr>
          <a:xfrm>
            <a:off x="6828524" y="-1"/>
            <a:ext cx="5363477" cy="359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51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F9379590-158A-4BAD-B006-8DF3EEA0A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11" y="24568"/>
            <a:ext cx="9404723" cy="750015"/>
          </a:xfrm>
        </p:spPr>
        <p:txBody>
          <a:bodyPr/>
          <a:lstStyle/>
          <a:p>
            <a:r>
              <a:rPr lang="es-ES" dirty="0"/>
              <a:t>Qué queremos: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B5BC0071-6534-47F9-8F23-92F40177E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4466"/>
            <a:ext cx="9918700" cy="6016982"/>
          </a:xfrm>
        </p:spPr>
        <p:txBody>
          <a:bodyPr>
            <a:noAutofit/>
          </a:bodyPr>
          <a:lstStyle/>
          <a:p>
            <a:r>
              <a:rPr lang="es-ES" sz="3000" dirty="0"/>
              <a:t>Continuar desarrollando nuestra labor reivindicativa en nuestro barrio para mejorar la cohesión y calidad de vida de todos los vecinos y vecinas, y por tanto, aumentar la coordinación y participación de todos: vecinos, entidades y comerciantes. Dando vida al barrio y potenciando la actividad del pequeño comercio. </a:t>
            </a:r>
          </a:p>
          <a:p>
            <a:r>
              <a:rPr lang="es-ES" sz="3000" dirty="0"/>
              <a:t>Seguiremos promoviendo iniciativas en defensa de las causas que provocan la exclusión social, en propuestas sostenibles por el medio ambiente y ayuda con iniciativas colaborativas y participativas que promueven el ecologismo, la sostenibilidad y la integración.</a:t>
            </a: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9F5933CE-D252-4058-BF53-59ADF6088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5721" y="0"/>
            <a:ext cx="2181393" cy="841018"/>
          </a:xfrm>
          <a:prstGeom prst="rect">
            <a:avLst/>
          </a:prstGeom>
        </p:spPr>
      </p:pic>
      <p:pic>
        <p:nvPicPr>
          <p:cNvPr id="6" name="Imatge 5">
            <a:extLst>
              <a:ext uri="{FF2B5EF4-FFF2-40B4-BE49-F238E27FC236}">
                <a16:creationId xmlns:a16="http://schemas.microsoft.com/office/drawing/2014/main" id="{FF42F004-F5CA-481F-B980-C566B1861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700" y="-3719"/>
            <a:ext cx="2273300" cy="686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67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2BEF24D3-4124-4FAA-8E8D-9DEE1E537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211" y="152400"/>
            <a:ext cx="9404723" cy="609600"/>
          </a:xfrm>
        </p:spPr>
        <p:txBody>
          <a:bodyPr>
            <a:normAutofit fontScale="90000"/>
          </a:bodyPr>
          <a:lstStyle/>
          <a:p>
            <a:r>
              <a:rPr lang="es-ES" dirty="0"/>
              <a:t>Qué queremos: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40CFD634-0174-4690-8C7D-BC0012914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4400"/>
            <a:ext cx="7927932" cy="5791200"/>
          </a:xfrm>
        </p:spPr>
        <p:txBody>
          <a:bodyPr>
            <a:normAutofit lnSpcReduction="10000"/>
          </a:bodyPr>
          <a:lstStyle/>
          <a:p>
            <a:r>
              <a:rPr lang="es-ES" sz="3200" dirty="0"/>
              <a:t>Facilitar un abanico de actividades, sociales, educativas, culturales, musicales, deportivas y solidarias con charlas y conferencias para conseguir una mayor colaboración y participación. </a:t>
            </a:r>
          </a:p>
          <a:p>
            <a:r>
              <a:rPr lang="es-ES" sz="3200" dirty="0"/>
              <a:t>Todo esto nos sirve para fomentar los valores sociales y culturales y para conocernos, para facilitar las relaciones comunitarios, intergeneracionales e interculturales que servirán para mejorar la cohesión social de nuestro entorno y por supuesto de la ciudad.</a:t>
            </a:r>
          </a:p>
        </p:txBody>
      </p:sp>
      <p:pic>
        <p:nvPicPr>
          <p:cNvPr id="7" name="Imatge 6">
            <a:extLst>
              <a:ext uri="{FF2B5EF4-FFF2-40B4-BE49-F238E27FC236}">
                <a16:creationId xmlns:a16="http://schemas.microsoft.com/office/drawing/2014/main" id="{4FBFD7CB-01B8-44F3-BCA2-9041DEF123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83"/>
          <a:stretch/>
        </p:blipFill>
        <p:spPr>
          <a:xfrm>
            <a:off x="7804192" y="325717"/>
            <a:ext cx="4353871" cy="3014383"/>
          </a:xfrm>
          <a:prstGeom prst="rect">
            <a:avLst/>
          </a:prstGeom>
        </p:spPr>
      </p:pic>
      <p:pic>
        <p:nvPicPr>
          <p:cNvPr id="9" name="Imatge 8">
            <a:extLst>
              <a:ext uri="{FF2B5EF4-FFF2-40B4-BE49-F238E27FC236}">
                <a16:creationId xmlns:a16="http://schemas.microsoft.com/office/drawing/2014/main" id="{96F41AEC-DF7A-4BE7-8254-224157272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4192" y="3606801"/>
            <a:ext cx="4353872" cy="2925482"/>
          </a:xfrm>
          <a:prstGeom prst="rect">
            <a:avLst/>
          </a:prstGeom>
        </p:spPr>
      </p:pic>
      <p:pic>
        <p:nvPicPr>
          <p:cNvPr id="10" name="Imatge 9">
            <a:extLst>
              <a:ext uri="{FF2B5EF4-FFF2-40B4-BE49-F238E27FC236}">
                <a16:creationId xmlns:a16="http://schemas.microsoft.com/office/drawing/2014/main" id="{F9A577DD-F5B7-43FB-9221-403BBF981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2799" y="73382"/>
            <a:ext cx="1997201" cy="77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41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BD81562F-9B2E-4FD1-95F0-EE06E4360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934" y="172634"/>
            <a:ext cx="8596668" cy="571500"/>
          </a:xfrm>
        </p:spPr>
        <p:txBody>
          <a:bodyPr>
            <a:normAutofit fontScale="90000"/>
          </a:bodyPr>
          <a:lstStyle/>
          <a:p>
            <a:r>
              <a:rPr lang="es-ES" dirty="0"/>
              <a:t>Qué queremos: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D385951C-5522-44D0-9E8D-757EAF13C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43386"/>
            <a:ext cx="8851900" cy="5941232"/>
          </a:xfrm>
        </p:spPr>
        <p:txBody>
          <a:bodyPr>
            <a:normAutofit lnSpcReduction="10000"/>
          </a:bodyPr>
          <a:lstStyle/>
          <a:p>
            <a:r>
              <a:rPr lang="es-ES" sz="3800" dirty="0"/>
              <a:t>Fomentar y facilitar la participación de los jóvenes, mujeres, mayores, inmigrantes y recién llegados con sus demandas, propuestas e iniciativas.</a:t>
            </a:r>
          </a:p>
          <a:p>
            <a:r>
              <a:rPr lang="es-ES" sz="3800" dirty="0"/>
              <a:t>Dar espacio y voz a colectivos minoritarios sin espacios y canales para expresarse y que sirva para conseguir una ciudadanía más activa e implicada en la gestión del bien común.</a:t>
            </a: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B4FD55B3-E2F1-493C-8CCF-2D04792B6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2799" y="73382"/>
            <a:ext cx="1997201" cy="770004"/>
          </a:xfrm>
          <a:prstGeom prst="rect">
            <a:avLst/>
          </a:prstGeom>
        </p:spPr>
      </p:pic>
      <p:pic>
        <p:nvPicPr>
          <p:cNvPr id="8" name="Imatge 7">
            <a:extLst>
              <a:ext uri="{FF2B5EF4-FFF2-40B4-BE49-F238E27FC236}">
                <a16:creationId xmlns:a16="http://schemas.microsoft.com/office/drawing/2014/main" id="{6350514F-4839-461B-AAB4-73C0CD742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598" y="159201"/>
            <a:ext cx="3581400" cy="2011094"/>
          </a:xfrm>
          <a:prstGeom prst="rect">
            <a:avLst/>
          </a:prstGeom>
        </p:spPr>
      </p:pic>
      <p:pic>
        <p:nvPicPr>
          <p:cNvPr id="10" name="Imatge 9">
            <a:extLst>
              <a:ext uri="{FF2B5EF4-FFF2-40B4-BE49-F238E27FC236}">
                <a16:creationId xmlns:a16="http://schemas.microsoft.com/office/drawing/2014/main" id="{7E4B1904-5B26-410B-8524-3A429973D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598" y="2345178"/>
            <a:ext cx="3581400" cy="2011094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D4F7AF92-5E02-4D5E-88BE-0E7D1326AE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600" y="4608862"/>
            <a:ext cx="3581400" cy="201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02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EC308F27-EFB6-4921-A602-ABDB9093A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1" y="203200"/>
            <a:ext cx="9404723" cy="766482"/>
          </a:xfrm>
        </p:spPr>
        <p:txBody>
          <a:bodyPr/>
          <a:lstStyle/>
          <a:p>
            <a:r>
              <a:rPr lang="es-ES" dirty="0"/>
              <a:t>Qué queremos: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8769196C-7856-4598-B082-2DF0FB83C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219200"/>
            <a:ext cx="7353300" cy="5435600"/>
          </a:xfrm>
        </p:spPr>
        <p:txBody>
          <a:bodyPr>
            <a:normAutofit/>
          </a:bodyPr>
          <a:lstStyle/>
          <a:p>
            <a:r>
              <a:rPr lang="es-ES" sz="4200" dirty="0"/>
              <a:t>Promocionar y dar difusión al tiro con honda, para aumentar la participación en este deporte tan arraigado en nuestra </a:t>
            </a:r>
            <a:r>
              <a:rPr lang="es-ES" sz="4200" dirty="0" err="1"/>
              <a:t>nuestra</a:t>
            </a:r>
            <a:r>
              <a:rPr lang="es-ES" sz="4200" dirty="0"/>
              <a:t> cultura y que recoge la tradición histórica de los honderos Baleares.</a:t>
            </a:r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469BFF6A-9E17-4236-B794-B75B7C0D03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596" t="42697" r="6636" b="4572"/>
          <a:stretch/>
        </p:blipFill>
        <p:spPr>
          <a:xfrm>
            <a:off x="7732711" y="0"/>
            <a:ext cx="4452798" cy="6828447"/>
          </a:xfrm>
          <a:prstGeom prst="rect">
            <a:avLst/>
          </a:prstGeom>
        </p:spPr>
      </p:pic>
      <p:pic>
        <p:nvPicPr>
          <p:cNvPr id="6" name="Imatge 5">
            <a:extLst>
              <a:ext uri="{FF2B5EF4-FFF2-40B4-BE49-F238E27FC236}">
                <a16:creationId xmlns:a16="http://schemas.microsoft.com/office/drawing/2014/main" id="{C05A5381-EF46-49C3-80E9-27CEED82E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799" y="73382"/>
            <a:ext cx="1997201" cy="77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34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95D0CD63-DC83-411B-8F00-03F76B732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710"/>
            <a:ext cx="9238034" cy="753782"/>
          </a:xfrm>
        </p:spPr>
        <p:txBody>
          <a:bodyPr/>
          <a:lstStyle/>
          <a:p>
            <a:r>
              <a:rPr lang="es-ES" dirty="0"/>
              <a:t>Quienes somos: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BD364591-C0CD-49BD-9CF0-C0B3955F8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130300"/>
            <a:ext cx="11798300" cy="5638800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8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Una Asociación de vecinos con el funcionamiento</a:t>
            </a:r>
            <a:r>
              <a:rPr lang="es-ES" sz="2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propio de las asociaciones de vecinos, organizando reuniones, juntas, comisiones conjuntas de trabajo,  actividades y acciones reivindicativas para la mejora del barrio, etc., con </a:t>
            </a:r>
            <a:r>
              <a:rPr lang="es-ES" sz="2800" b="1" u="sng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la </a:t>
            </a:r>
            <a:r>
              <a:rPr lang="es-ES" sz="28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participación </a:t>
            </a:r>
            <a:r>
              <a:rPr lang="es-ES" sz="2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de los vecinos, comerciantes y entidades colaboradoras de la barriada.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La asociación se fundó en 1.992,  organizando las fiestas de verano, de Sant Antoni/Sebastià y otras actividades sociales, culturales, deportivas y solidarias hechas en la barriada.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Se ha procurado seguir ampliando esta 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participación</a:t>
            </a:r>
            <a:r>
              <a:rPr lang="es-ES" sz="2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y siempre contando con la experiencia y consejo de las personas que por algún motivo han dejado de pertenecer al equipo humano.</a:t>
            </a: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93257210-F078-4733-8F17-112304C7A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234" y="232710"/>
            <a:ext cx="1589658" cy="61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17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739BEBC2-8434-46EA-8491-901E14500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110066"/>
            <a:ext cx="8534400" cy="1507067"/>
          </a:xfrm>
        </p:spPr>
        <p:txBody>
          <a:bodyPr>
            <a:normAutofit/>
          </a:bodyPr>
          <a:lstStyle/>
          <a:p>
            <a:r>
              <a:rPr lang="es-ES" sz="4000" dirty="0"/>
              <a:t>Qué queremos: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AFB6949E-E078-4889-8FBE-9A76A08D7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63600"/>
            <a:ext cx="12192000" cy="5740400"/>
          </a:xfrm>
        </p:spPr>
        <p:txBody>
          <a:bodyPr>
            <a:noAutofit/>
          </a:bodyPr>
          <a:lstStyle/>
          <a:p>
            <a:r>
              <a:rPr lang="es-ES" sz="4200" dirty="0"/>
              <a:t>Continuar y participar con nuestro Ayuntamiento, la Federación de Asociaciones de Vecinos de Palma i otras entidades con su labor de participación en general.</a:t>
            </a:r>
          </a:p>
          <a:p>
            <a:r>
              <a:rPr lang="es-ES" sz="4200" dirty="0"/>
              <a:t>Principalmente en civismo, educación y valores, para conseguir la implicación de colectivos sociales diversos que, en ocasiones, no tienen vías de participación fácil.</a:t>
            </a: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2707412E-18A2-44D3-A9B3-5F39D1412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9024" y="17396"/>
            <a:ext cx="1997201" cy="77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08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17645169-B1F5-4234-9CEC-5780B8F8F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1" y="149756"/>
            <a:ext cx="9404723" cy="728382"/>
          </a:xfrm>
        </p:spPr>
        <p:txBody>
          <a:bodyPr>
            <a:normAutofit fontScale="90000"/>
          </a:bodyPr>
          <a:lstStyle/>
          <a:p>
            <a:r>
              <a:rPr lang="es-ES" dirty="0"/>
              <a:t>Resultados presupuestos participativos 2016</a:t>
            </a:r>
            <a:br>
              <a:rPr lang="es-ES" dirty="0"/>
            </a:br>
            <a:endParaRPr lang="es-ES" dirty="0"/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73BE0EE7-7850-4980-B63B-04B8E763E03F}"/>
              </a:ext>
            </a:extLst>
          </p:cNvPr>
          <p:cNvSpPr txBox="1"/>
          <p:nvPr/>
        </p:nvSpPr>
        <p:spPr>
          <a:xfrm>
            <a:off x="156665" y="699185"/>
            <a:ext cx="94953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i="0" u="sng" dirty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«</a:t>
            </a:r>
            <a:r>
              <a:rPr lang="it-IT" sz="2000" b="1" i="0" u="sng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Corredores Verdes y 1a. Fase del futuro bosque urbano de Sa Riera»</a:t>
            </a:r>
            <a:r>
              <a:rPr lang="it-IT" sz="2000" b="1" i="0" u="sng" dirty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 </a:t>
            </a:r>
            <a:endParaRPr lang="es-ES" sz="2000" b="1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Imatge 6">
            <a:extLst>
              <a:ext uri="{FF2B5EF4-FFF2-40B4-BE49-F238E27FC236}">
                <a16:creationId xmlns:a16="http://schemas.microsoft.com/office/drawing/2014/main" id="{494C3D5D-1C91-4219-9BDE-6A581104F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8134" y="58139"/>
            <a:ext cx="1997201" cy="770004"/>
          </a:xfrm>
          <a:prstGeom prst="rect">
            <a:avLst/>
          </a:prstGeom>
        </p:spPr>
      </p:pic>
      <p:pic>
        <p:nvPicPr>
          <p:cNvPr id="8" name="Contenidor de contingut 4">
            <a:extLst>
              <a:ext uri="{FF2B5EF4-FFF2-40B4-BE49-F238E27FC236}">
                <a16:creationId xmlns:a16="http://schemas.microsoft.com/office/drawing/2014/main" id="{E8D7E22E-AA1C-40E1-9155-6C727E765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180417" y="-2614085"/>
            <a:ext cx="3831168" cy="12191999"/>
          </a:xfrm>
          <a:prstGeom prst="rect">
            <a:avLst/>
          </a:prstGeom>
        </p:spPr>
      </p:pic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444C9C97-CCA2-44C0-9A43-13812968C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138611"/>
          </a:xfrm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5800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E378050C-5117-4B50-B224-A36926D42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463" y="210120"/>
            <a:ext cx="9907588" cy="1507067"/>
          </a:xfrm>
        </p:spPr>
        <p:txBody>
          <a:bodyPr/>
          <a:lstStyle/>
          <a:p>
            <a:r>
              <a:rPr lang="es-ES" dirty="0"/>
              <a:t>Resultados presupuestos participativos  2016</a:t>
            </a:r>
          </a:p>
        </p:txBody>
      </p:sp>
      <p:sp>
        <p:nvSpPr>
          <p:cNvPr id="7" name="QuadreDeText 6">
            <a:extLst>
              <a:ext uri="{FF2B5EF4-FFF2-40B4-BE49-F238E27FC236}">
                <a16:creationId xmlns:a16="http://schemas.microsoft.com/office/drawing/2014/main" id="{4CCDDFD1-67AD-4848-85F7-DC0269D2C920}"/>
              </a:ext>
            </a:extLst>
          </p:cNvPr>
          <p:cNvSpPr txBox="1"/>
          <p:nvPr/>
        </p:nvSpPr>
        <p:spPr>
          <a:xfrm>
            <a:off x="427036" y="763599"/>
            <a:ext cx="97329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«</a:t>
            </a:r>
            <a:r>
              <a:rPr lang="it-IT" sz="2000" b="1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Corredores Verdes y 1a. Fase del futuro bosque urbano de Sa Riera»</a:t>
            </a:r>
            <a:r>
              <a:rPr lang="it-IT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 </a:t>
            </a:r>
            <a:endParaRPr lang="es-E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Imatge 5">
            <a:extLst>
              <a:ext uri="{FF2B5EF4-FFF2-40B4-BE49-F238E27FC236}">
                <a16:creationId xmlns:a16="http://schemas.microsoft.com/office/drawing/2014/main" id="{D8C81E51-AC2A-43F6-900A-2E0C74A63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3051" y="101858"/>
            <a:ext cx="1997201" cy="770004"/>
          </a:xfrm>
          <a:prstGeom prst="rect">
            <a:avLst/>
          </a:prstGeom>
        </p:spPr>
      </p:pic>
      <p:pic>
        <p:nvPicPr>
          <p:cNvPr id="8" name="Contenidor de contingut 4">
            <a:extLst>
              <a:ext uri="{FF2B5EF4-FFF2-40B4-BE49-F238E27FC236}">
                <a16:creationId xmlns:a16="http://schemas.microsoft.com/office/drawing/2014/main" id="{0EC8A8FE-D305-4A30-85D5-8C1905F180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16200000">
            <a:off x="2249232" y="501449"/>
            <a:ext cx="5686940" cy="7010403"/>
          </a:xfrm>
        </p:spPr>
      </p:pic>
    </p:spTree>
    <p:extLst>
      <p:ext uri="{BB962C8B-B14F-4D97-AF65-F5344CB8AC3E}">
        <p14:creationId xmlns:p14="http://schemas.microsoft.com/office/powerpoint/2010/main" val="1550818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0E0AB74A-C9D7-44BA-BE92-D8E976984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34" y="196454"/>
            <a:ext cx="10439400" cy="1320800"/>
          </a:xfrm>
        </p:spPr>
        <p:txBody>
          <a:bodyPr/>
          <a:lstStyle/>
          <a:p>
            <a:r>
              <a:rPr lang="es-ES" dirty="0"/>
              <a:t>Resultados presupuestos participativos 2017</a:t>
            </a:r>
          </a:p>
        </p:txBody>
      </p:sp>
      <p:pic>
        <p:nvPicPr>
          <p:cNvPr id="5" name="Contenidor de contingut 4">
            <a:extLst>
              <a:ext uri="{FF2B5EF4-FFF2-40B4-BE49-F238E27FC236}">
                <a16:creationId xmlns:a16="http://schemas.microsoft.com/office/drawing/2014/main" id="{53E9555B-59CC-4DC8-A6D2-E43E7E333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85844"/>
            <a:ext cx="12171163" cy="4801564"/>
          </a:xfrm>
        </p:spPr>
      </p:pic>
      <p:sp>
        <p:nvSpPr>
          <p:cNvPr id="6" name="QuadreDeText 5">
            <a:extLst>
              <a:ext uri="{FF2B5EF4-FFF2-40B4-BE49-F238E27FC236}">
                <a16:creationId xmlns:a16="http://schemas.microsoft.com/office/drawing/2014/main" id="{EBBF17AA-9374-4636-BE35-AEBA126283C6}"/>
              </a:ext>
            </a:extLst>
          </p:cNvPr>
          <p:cNvSpPr txBox="1"/>
          <p:nvPr/>
        </p:nvSpPr>
        <p:spPr>
          <a:xfrm>
            <a:off x="463551" y="925444"/>
            <a:ext cx="9952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2800" b="1" u="sng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Paseo-</a:t>
            </a:r>
            <a:r>
              <a:rPr lang="es-ES" sz="2800" b="1" u="sng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Bulevard</a:t>
            </a:r>
            <a:r>
              <a:rPr lang="es-ES" sz="2800" b="1" u="sng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con carril bici al Parque de  de Sa Riera.</a:t>
            </a:r>
          </a:p>
        </p:txBody>
      </p:sp>
      <p:pic>
        <p:nvPicPr>
          <p:cNvPr id="7" name="Imatge 6">
            <a:extLst>
              <a:ext uri="{FF2B5EF4-FFF2-40B4-BE49-F238E27FC236}">
                <a16:creationId xmlns:a16="http://schemas.microsoft.com/office/drawing/2014/main" id="{D2A0EBB7-5E75-4735-89DB-09DD68AB9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3963" y="86850"/>
            <a:ext cx="1997201" cy="77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45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45D6C369-C534-47EB-86AE-CABFF51A7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31" y="97118"/>
            <a:ext cx="9404723" cy="893482"/>
          </a:xfrm>
        </p:spPr>
        <p:txBody>
          <a:bodyPr/>
          <a:lstStyle/>
          <a:p>
            <a:r>
              <a:rPr lang="es-ES" dirty="0"/>
              <a:t>Resultados presupuestos participativos  2017</a:t>
            </a:r>
          </a:p>
        </p:txBody>
      </p:sp>
      <p:pic>
        <p:nvPicPr>
          <p:cNvPr id="5" name="Contenidor de contingut 4">
            <a:extLst>
              <a:ext uri="{FF2B5EF4-FFF2-40B4-BE49-F238E27FC236}">
                <a16:creationId xmlns:a16="http://schemas.microsoft.com/office/drawing/2014/main" id="{5EAFDF02-CDB8-4ADB-A5ED-3E78D64742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520" y="892782"/>
            <a:ext cx="6101675" cy="5868100"/>
          </a:xfr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1DB954C6-6C53-4EB3-B89E-252A68CEB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507" y="749300"/>
            <a:ext cx="2592309" cy="6108700"/>
          </a:xfrm>
          <a:prstGeom prst="rect">
            <a:avLst/>
          </a:prstGeom>
        </p:spPr>
      </p:pic>
      <p:pic>
        <p:nvPicPr>
          <p:cNvPr id="9" name="Imatge 8">
            <a:extLst>
              <a:ext uri="{FF2B5EF4-FFF2-40B4-BE49-F238E27FC236}">
                <a16:creationId xmlns:a16="http://schemas.microsoft.com/office/drawing/2014/main" id="{9CE48258-F402-4D92-B8D0-2CEDD02DD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6215" y="0"/>
            <a:ext cx="13996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44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748C0623-9C1F-4FE5-B495-823C7FF4E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7" y="66596"/>
            <a:ext cx="8192513" cy="946309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Resultados: 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</a:rPr>
              <a:t>Grupo voluntarios para la limpieza del torrente de Sa Riera 2019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DCA3870E-DFDE-401C-B563-BCA89C39D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55701"/>
            <a:ext cx="8324851" cy="5702300"/>
          </a:xfrm>
        </p:spPr>
        <p:txBody>
          <a:bodyPr>
            <a:normAutofit fontScale="92500" lnSpcReduction="10000"/>
          </a:bodyPr>
          <a:lstStyle/>
          <a:p>
            <a:r>
              <a:rPr lang="es-ES" sz="2600" dirty="0"/>
              <a:t>Reunión de las entidades: </a:t>
            </a:r>
            <a:r>
              <a:rPr lang="es-ES" sz="2600" dirty="0" err="1"/>
              <a:t>Units</a:t>
            </a:r>
            <a:r>
              <a:rPr lang="es-ES" sz="2600" dirty="0"/>
              <a:t> per Conservar, Amigos de la Tierra, Mallorca Blue, Arc-</a:t>
            </a:r>
            <a:r>
              <a:rPr lang="es-ES" sz="2600" dirty="0" err="1"/>
              <a:t>Peace</a:t>
            </a:r>
            <a:r>
              <a:rPr lang="es-ES" sz="2600" dirty="0"/>
              <a:t>, Cruz Roja, Comisión Seguimiento Animalista, Haciendo Comunidad, Plataforma Ponent </a:t>
            </a:r>
            <a:r>
              <a:rPr lang="es-ES" sz="2600" dirty="0" err="1"/>
              <a:t>Potent</a:t>
            </a:r>
            <a:r>
              <a:rPr lang="es-ES" sz="2600" dirty="0"/>
              <a:t> i las AAVV de: Son </a:t>
            </a:r>
            <a:r>
              <a:rPr lang="es-ES" sz="2600" dirty="0" err="1"/>
              <a:t>Dameto</a:t>
            </a:r>
            <a:r>
              <a:rPr lang="es-ES" sz="2600" dirty="0"/>
              <a:t>, Son </a:t>
            </a:r>
            <a:r>
              <a:rPr lang="es-ES" sz="2600" dirty="0" err="1"/>
              <a:t>Flo</a:t>
            </a:r>
            <a:r>
              <a:rPr lang="es-ES" sz="2600" dirty="0"/>
              <a:t>, Son </a:t>
            </a:r>
            <a:r>
              <a:rPr lang="es-ES" sz="2600" dirty="0" err="1"/>
              <a:t>Rapinya</a:t>
            </a:r>
            <a:r>
              <a:rPr lang="es-ES" sz="2600" dirty="0"/>
              <a:t>, Nova Son </a:t>
            </a:r>
            <a:r>
              <a:rPr lang="es-ES" sz="2600" dirty="0" err="1"/>
              <a:t>Cotoner</a:t>
            </a:r>
            <a:r>
              <a:rPr lang="es-ES" sz="2600" dirty="0"/>
              <a:t> y Es </a:t>
            </a:r>
            <a:r>
              <a:rPr lang="es-ES" sz="2600" dirty="0" err="1"/>
              <a:t>Fortí</a:t>
            </a:r>
            <a:r>
              <a:rPr lang="es-ES" sz="2600" dirty="0"/>
              <a:t>. O sea, un total de 24 mujeres y hombres muy implicados y sensibilizadas con el problema que suponía que toda la suciedad  acumulada en el Torrente de Sa Riera acabara terminado en el mar, en las próximas lluvias. </a:t>
            </a:r>
          </a:p>
          <a:p>
            <a:r>
              <a:rPr lang="es-ES" sz="2600" dirty="0"/>
              <a:t>Todas estas entidades con sus voluntarios queríamos hacer la limpieza en el Torrente el día 31 de agosto.</a:t>
            </a:r>
          </a:p>
          <a:p>
            <a:r>
              <a:rPr lang="es-ES" sz="2600" dirty="0"/>
              <a:t>Fue una reunión muy participativa y animada, también sirvió para conocernos, debatir y sacar conclusiones de esa acción de limpieza del torrente, con los resultados tan satisfactorios obtenidos</a:t>
            </a:r>
            <a:r>
              <a:rPr lang="es-ES" sz="2200" dirty="0"/>
              <a:t>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2820D55-9B2D-49C4-A1AC-866566294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949" y="0"/>
            <a:ext cx="3934333" cy="30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tge 4">
            <a:extLst>
              <a:ext uri="{FF2B5EF4-FFF2-40B4-BE49-F238E27FC236}">
                <a16:creationId xmlns:a16="http://schemas.microsoft.com/office/drawing/2014/main" id="{8868C8C8-5F94-46AF-8151-757B9DBE18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90"/>
          <a:stretch/>
        </p:blipFill>
        <p:spPr>
          <a:xfrm>
            <a:off x="8851899" y="2160962"/>
            <a:ext cx="2869013" cy="4697038"/>
          </a:xfrm>
          <a:prstGeom prst="rect">
            <a:avLst/>
          </a:prstGeom>
        </p:spPr>
      </p:pic>
      <p:pic>
        <p:nvPicPr>
          <p:cNvPr id="6" name="Imatge 5">
            <a:extLst>
              <a:ext uri="{FF2B5EF4-FFF2-40B4-BE49-F238E27FC236}">
                <a16:creationId xmlns:a16="http://schemas.microsoft.com/office/drawing/2014/main" id="{5D28FA7B-6E5D-472E-865E-471C57D80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1949" y="0"/>
            <a:ext cx="1670051" cy="64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111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8AA5225C-4AF9-46D7-8D78-0135DB226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Contenidor de contingut 4">
            <a:extLst>
              <a:ext uri="{FF2B5EF4-FFF2-40B4-BE49-F238E27FC236}">
                <a16:creationId xmlns:a16="http://schemas.microsoft.com/office/drawing/2014/main" id="{42D45FBF-D473-4308-AA9E-F3B588363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2600" y="0"/>
            <a:ext cx="4441654" cy="6928393"/>
          </a:xfr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7F66974F-86F2-4848-AF07-5BA69B3E0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255" y="0"/>
            <a:ext cx="3057694" cy="6858000"/>
          </a:xfrm>
          <a:prstGeom prst="rect">
            <a:avLst/>
          </a:prstGeom>
        </p:spPr>
      </p:pic>
      <p:pic>
        <p:nvPicPr>
          <p:cNvPr id="9" name="Imatge 8">
            <a:extLst>
              <a:ext uri="{FF2B5EF4-FFF2-40B4-BE49-F238E27FC236}">
                <a16:creationId xmlns:a16="http://schemas.microsoft.com/office/drawing/2014/main" id="{9B5FBD61-8A15-4DD0-A10B-778769090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77" y="0"/>
            <a:ext cx="2965822" cy="6858000"/>
          </a:xfrm>
          <a:prstGeom prst="rect">
            <a:avLst/>
          </a:prstGeom>
        </p:spPr>
      </p:pic>
      <p:pic>
        <p:nvPicPr>
          <p:cNvPr id="10" name="Imatge 9">
            <a:extLst>
              <a:ext uri="{FF2B5EF4-FFF2-40B4-BE49-F238E27FC236}">
                <a16:creationId xmlns:a16="http://schemas.microsoft.com/office/drawing/2014/main" id="{77A65C39-998C-40E7-87ED-FAF0DB664D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1949" y="0"/>
            <a:ext cx="1670051" cy="64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81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2F43BED2-8CF1-4A60-9324-C09A64E2E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Resultados 2019</a:t>
            </a:r>
          </a:p>
        </p:txBody>
      </p:sp>
      <p:pic>
        <p:nvPicPr>
          <p:cNvPr id="5" name="Contenidor de contingut 4">
            <a:extLst>
              <a:ext uri="{FF2B5EF4-FFF2-40B4-BE49-F238E27FC236}">
                <a16:creationId xmlns:a16="http://schemas.microsoft.com/office/drawing/2014/main" id="{B2ECE77C-2B30-405B-A83A-E0AA22C9C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29" r="45335" b="59932"/>
          <a:stretch/>
        </p:blipFill>
        <p:spPr>
          <a:xfrm>
            <a:off x="1" y="212380"/>
            <a:ext cx="5789630" cy="6036020"/>
          </a:xfrm>
        </p:spPr>
      </p:pic>
      <p:pic>
        <p:nvPicPr>
          <p:cNvPr id="9" name="Imatge 8">
            <a:extLst>
              <a:ext uri="{FF2B5EF4-FFF2-40B4-BE49-F238E27FC236}">
                <a16:creationId xmlns:a16="http://schemas.microsoft.com/office/drawing/2014/main" id="{D2318171-87B9-4C1F-9173-C8DDF7E273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6"/>
          <a:stretch/>
        </p:blipFill>
        <p:spPr>
          <a:xfrm>
            <a:off x="5821726" y="1477790"/>
            <a:ext cx="6370274" cy="3627610"/>
          </a:xfrm>
          <a:prstGeom prst="rect">
            <a:avLst/>
          </a:prstGeom>
        </p:spPr>
      </p:pic>
      <p:pic>
        <p:nvPicPr>
          <p:cNvPr id="6" name="Imatge 5">
            <a:extLst>
              <a:ext uri="{FF2B5EF4-FFF2-40B4-BE49-F238E27FC236}">
                <a16:creationId xmlns:a16="http://schemas.microsoft.com/office/drawing/2014/main" id="{EBBFE52B-5503-4851-872B-D870EDADC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3049" y="124235"/>
            <a:ext cx="1670051" cy="64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8425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189BC30D-6D9F-4620-AE82-BA44DDA15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Contenidor de contingut 4">
            <a:extLst>
              <a:ext uri="{FF2B5EF4-FFF2-40B4-BE49-F238E27FC236}">
                <a16:creationId xmlns:a16="http://schemas.microsoft.com/office/drawing/2014/main" id="{1253B7B6-D7CF-410F-A921-879B840A52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08" t="8589" r="4418" b="1575"/>
          <a:stretch/>
        </p:blipFill>
        <p:spPr>
          <a:xfrm>
            <a:off x="22398" y="65533"/>
            <a:ext cx="5476702" cy="6792467"/>
          </a:xfr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926E5C2C-C40C-428E-8C0B-6716B304E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101" y="41922"/>
            <a:ext cx="6015566" cy="6816078"/>
          </a:xfrm>
          <a:prstGeom prst="rect">
            <a:avLst/>
          </a:prstGeom>
        </p:spPr>
      </p:pic>
      <p:pic>
        <p:nvPicPr>
          <p:cNvPr id="6" name="Imatge 5">
            <a:extLst>
              <a:ext uri="{FF2B5EF4-FFF2-40B4-BE49-F238E27FC236}">
                <a16:creationId xmlns:a16="http://schemas.microsoft.com/office/drawing/2014/main" id="{7C11CF23-D8D1-4687-8176-7C24ED24E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9900" y="527494"/>
            <a:ext cx="1539702" cy="5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66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62C42032-4024-482C-BC1E-AD2129C82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Contenidor de contingut 4">
            <a:extLst>
              <a:ext uri="{FF2B5EF4-FFF2-40B4-BE49-F238E27FC236}">
                <a16:creationId xmlns:a16="http://schemas.microsoft.com/office/drawing/2014/main" id="{BABA62E7-D49A-486B-8CBB-8840677406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0976"/>
            <a:ext cx="12192000" cy="6723348"/>
          </a:xfrm>
        </p:spPr>
      </p:pic>
      <p:pic>
        <p:nvPicPr>
          <p:cNvPr id="4" name="Imatge 3">
            <a:extLst>
              <a:ext uri="{FF2B5EF4-FFF2-40B4-BE49-F238E27FC236}">
                <a16:creationId xmlns:a16="http://schemas.microsoft.com/office/drawing/2014/main" id="{249C4BAB-0A69-4AD6-90E9-C3C8DEA0D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4949" y="60976"/>
            <a:ext cx="1670051" cy="64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17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B325630B-2CE7-4105-84D5-499AD8346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734" y="422325"/>
            <a:ext cx="8596668" cy="619075"/>
          </a:xfrm>
        </p:spPr>
        <p:txBody>
          <a:bodyPr>
            <a:normAutofit fontScale="90000"/>
          </a:bodyPr>
          <a:lstStyle/>
          <a:p>
            <a:r>
              <a:rPr lang="es-ES" dirty="0"/>
              <a:t>Quienes somos: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5A0AA2D7-B6FD-432C-A16C-9AFC09E65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308100"/>
            <a:ext cx="12163593" cy="5422900"/>
          </a:xfrm>
        </p:spPr>
        <p:txBody>
          <a:bodyPr>
            <a:noAutofit/>
          </a:bodyPr>
          <a:lstStyle/>
          <a:p>
            <a:r>
              <a:rPr lang="es-ES" sz="3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Nuestra misión es principalmente reivindicativa,  queremos que la calidad de vida de nuestros vecinos y vecinas sea la mejor posible en el barrio y su entorno, y nos preocupan las causas que provocan la exclusión social.</a:t>
            </a:r>
          </a:p>
          <a:p>
            <a:r>
              <a:rPr lang="es-ES" sz="3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Pero, también fomentamos </a:t>
            </a:r>
            <a:r>
              <a:rPr lang="es-ES" sz="3800" b="1" u="sng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la participación </a:t>
            </a:r>
            <a:r>
              <a:rPr lang="es-ES" sz="3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con actividades socioeducativas y formativas en valores culturales, tradicionales, musicales, familiares, de amistad, de integración, civismo y convivencia.</a:t>
            </a:r>
          </a:p>
          <a:p>
            <a:endParaRPr lang="es-ES" sz="3800" dirty="0"/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F4B3DDCD-B250-4D56-B794-543F2D01A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200" y="16331"/>
            <a:ext cx="2181393" cy="84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409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91F9C1E8-46AA-489E-8F4D-378D21EAC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611" y="133304"/>
            <a:ext cx="9404723" cy="643873"/>
          </a:xfrm>
        </p:spPr>
        <p:txBody>
          <a:bodyPr>
            <a:normAutofit fontScale="90000"/>
          </a:bodyPr>
          <a:lstStyle/>
          <a:p>
            <a:r>
              <a:rPr lang="es-ES" sz="4800" b="1" u="sng" dirty="0"/>
              <a:t>La participación es un derecho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DC5197F2-1130-42B4-BE23-81DE6B386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63288"/>
            <a:ext cx="12192000" cy="5761408"/>
          </a:xfrm>
        </p:spPr>
        <p:txBody>
          <a:bodyPr>
            <a:normAutofit lnSpcReduction="10000"/>
          </a:bodyPr>
          <a:lstStyle/>
          <a:p>
            <a:r>
              <a:rPr lang="es-ES" sz="3600" b="1" dirty="0"/>
              <a:t>Realmente, las administraciones tienen la obligación de facilitar la inclusión i participación de la ciudanía en los asuntos públicos. </a:t>
            </a:r>
          </a:p>
          <a:p>
            <a:r>
              <a:rPr lang="es-ES" sz="3600" b="1" dirty="0"/>
              <a:t>Pero, también, creemos en otras formas de hacer política.</a:t>
            </a:r>
          </a:p>
          <a:p>
            <a:r>
              <a:rPr lang="es-ES" sz="3600" b="1" dirty="0"/>
              <a:t> Por lo tanto, las asociaciones de vecinos también debemos promover e impulsar esta </a:t>
            </a:r>
            <a:r>
              <a:rPr lang="es-ES" sz="3600" b="1" u="sng" dirty="0"/>
              <a:t>participación</a:t>
            </a:r>
            <a:r>
              <a:rPr lang="es-ES" sz="3600" b="1" dirty="0"/>
              <a:t>, ya que deberían ser los propios vecinos y vecinas los que decidieran y  participaran directamente sobre los asuntos que les afectan e interesan en su barrio. </a:t>
            </a:r>
          </a:p>
          <a:p>
            <a:endParaRPr lang="es-ES" dirty="0"/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9BAF7273-C8D0-4AEC-B50A-F7FD8CBAA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0245" y="0"/>
            <a:ext cx="1670051" cy="64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460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0AC739F8-87AA-4723-8E8C-032BFC91C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08" y="101600"/>
            <a:ext cx="9633054" cy="2070100"/>
          </a:xfrm>
        </p:spPr>
        <p:txBody>
          <a:bodyPr/>
          <a:lstStyle/>
          <a:p>
            <a:pPr algn="ctr"/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Jornadas la participación es un Derecho.</a:t>
            </a:r>
            <a:b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Haciendo barrio, haciendo ciudad. </a:t>
            </a:r>
            <a:b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es-ES" sz="36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Fent</a:t>
            </a:r>
            <a:r>
              <a:rPr kumimoji="0" lang="es-ES" sz="3600" b="1" i="0" u="sng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</a:t>
            </a:r>
            <a:r>
              <a:rPr kumimoji="0" lang="es-ES" sz="36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barri</a:t>
            </a:r>
            <a:r>
              <a:rPr kumimoji="0" lang="es-ES" sz="3600" b="1" i="0" u="sng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, </a:t>
            </a:r>
            <a:r>
              <a:rPr kumimoji="0" lang="es-ES" sz="36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fent</a:t>
            </a:r>
            <a:r>
              <a:rPr kumimoji="0" lang="es-ES" sz="3600" b="1" i="0" u="sng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</a:t>
            </a:r>
            <a:r>
              <a:rPr kumimoji="0" lang="es-ES" sz="36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Ciutat</a:t>
            </a:r>
            <a:r>
              <a:rPr lang="es-ES" b="1" u="sng" dirty="0">
                <a:solidFill>
                  <a:schemeClr val="accent2"/>
                </a:solidFill>
                <a:latin typeface="Century Gothic" panose="020B0502020202020204"/>
              </a:rPr>
              <a:t>, </a:t>
            </a:r>
            <a:r>
              <a:rPr lang="es-ES" b="1" u="sng" dirty="0" err="1">
                <a:solidFill>
                  <a:schemeClr val="accent2"/>
                </a:solidFill>
                <a:latin typeface="Century Gothic" panose="020B0502020202020204"/>
              </a:rPr>
              <a:t>fent</a:t>
            </a:r>
            <a:r>
              <a:rPr lang="es-ES" b="1" u="sng" dirty="0">
                <a:solidFill>
                  <a:schemeClr val="accent2"/>
                </a:solidFill>
                <a:latin typeface="Century Gothic" panose="020B0502020202020204"/>
              </a:rPr>
              <a:t> </a:t>
            </a:r>
            <a:r>
              <a:rPr lang="es-ES" b="1" u="sng" dirty="0" err="1">
                <a:solidFill>
                  <a:schemeClr val="accent2"/>
                </a:solidFill>
                <a:latin typeface="Century Gothic" panose="020B0502020202020204"/>
              </a:rPr>
              <a:t>poble</a:t>
            </a:r>
            <a:r>
              <a:rPr lang="es-ES" b="1" u="sng" dirty="0">
                <a:solidFill>
                  <a:schemeClr val="accent2"/>
                </a:solidFill>
                <a:latin typeface="Century Gothic" panose="020B0502020202020204"/>
              </a:rPr>
              <a:t>.</a:t>
            </a:r>
            <a:endParaRPr lang="es-ES" b="1" u="sng" dirty="0">
              <a:solidFill>
                <a:schemeClr val="accent2"/>
              </a:solidFill>
            </a:endParaRP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0D6B933A-E7D4-4D22-A265-E0BDD018B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2171700"/>
            <a:ext cx="8601396" cy="4076699"/>
          </a:xfrm>
        </p:spPr>
        <p:txBody>
          <a:bodyPr/>
          <a:lstStyle/>
          <a:p>
            <a:r>
              <a:rPr lang="es-ES" sz="4400" dirty="0"/>
              <a:t>No somos los mejores, pero sabemos lo que queremos.</a:t>
            </a:r>
          </a:p>
          <a:p>
            <a:r>
              <a:rPr lang="es-ES" sz="4400" dirty="0"/>
              <a:t>Gracias a todos por vuestra participación i asistencia.</a:t>
            </a:r>
          </a:p>
          <a:p>
            <a:r>
              <a:rPr lang="es-ES" sz="2400" dirty="0"/>
              <a:t>Salvador Maimó.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07C120DF-273B-4343-A60C-88905C81A9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03" t="6638" r="7579" b="9529"/>
          <a:stretch/>
        </p:blipFill>
        <p:spPr>
          <a:xfrm rot="413007">
            <a:off x="7985591" y="2335727"/>
            <a:ext cx="3057204" cy="4354764"/>
          </a:xfrm>
          <a:prstGeom prst="rect">
            <a:avLst/>
          </a:prstGeom>
        </p:spPr>
      </p:pic>
      <p:pic>
        <p:nvPicPr>
          <p:cNvPr id="6" name="Imatge 5">
            <a:extLst>
              <a:ext uri="{FF2B5EF4-FFF2-40B4-BE49-F238E27FC236}">
                <a16:creationId xmlns:a16="http://schemas.microsoft.com/office/drawing/2014/main" id="{C7CB7537-1A6F-4B12-B9F3-508CA9FA2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4193" y="960738"/>
            <a:ext cx="2590800" cy="799033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75F38C84-5CB5-490F-BF82-D8631B3BD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5850" y="-29628"/>
            <a:ext cx="2419144" cy="932682"/>
          </a:xfrm>
          <a:prstGeom prst="rect">
            <a:avLst/>
          </a:prstGeom>
        </p:spPr>
      </p:pic>
      <p:pic>
        <p:nvPicPr>
          <p:cNvPr id="8" name="Imatge 7">
            <a:extLst>
              <a:ext uri="{FF2B5EF4-FFF2-40B4-BE49-F238E27FC236}">
                <a16:creationId xmlns:a16="http://schemas.microsoft.com/office/drawing/2014/main" id="{AAE4E634-C0BC-495E-8305-F9EF227749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0061" y="1817455"/>
            <a:ext cx="2434721" cy="60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69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F1EFD95D-F6C7-42B5-AD95-EFDBA1332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292100"/>
            <a:ext cx="9404723" cy="677582"/>
          </a:xfrm>
        </p:spPr>
        <p:txBody>
          <a:bodyPr/>
          <a:lstStyle/>
          <a:p>
            <a:r>
              <a:rPr lang="es-ES" dirty="0"/>
              <a:t>Qué hacemos: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CA2C1325-82A6-476E-AD77-5B3B38A73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130300"/>
            <a:ext cx="12163592" cy="5384800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3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Para continuar la tarea asociativa es necesario conocer y actualizar las demandas e intereses  vecinales, activando la  </a:t>
            </a:r>
            <a:r>
              <a:rPr lang="es-ES" sz="3800" b="1" u="sng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participación</a:t>
            </a:r>
            <a:r>
              <a:rPr lang="es-ES" sz="3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en las actividades de nuestro barrio.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3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Fomentamos las formas de trabajo cooperativo y voluntario, para ser un espacio de referencia sociocultural.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3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Potenciamos las formas de </a:t>
            </a:r>
            <a:r>
              <a:rPr lang="es-ES" sz="3800" b="1" u="sng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participación</a:t>
            </a:r>
            <a:r>
              <a:rPr lang="es-ES" sz="3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para promover una actitud activa, positiva y comprometida con el entorno de la barriada y sus demandas sociales.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9CEFD4D1-FBCA-46A3-BA76-4917B8AA8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200" y="16331"/>
            <a:ext cx="2181393" cy="84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84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ol 1">
            <a:extLst>
              <a:ext uri="{FF2B5EF4-FFF2-40B4-BE49-F238E27FC236}">
                <a16:creationId xmlns:a16="http://schemas.microsoft.com/office/drawing/2014/main" id="{33826C23-CACA-4CD4-8A5A-7BCF09C38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3" y="452439"/>
            <a:ext cx="9404350" cy="817562"/>
          </a:xfrm>
        </p:spPr>
        <p:txBody>
          <a:bodyPr/>
          <a:lstStyle/>
          <a:p>
            <a:r>
              <a:rPr lang="es-ES" dirty="0"/>
              <a:t>Qué hacemos: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D9CB3AAA-DB20-45A3-853B-D50554B06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270002"/>
            <a:ext cx="12163593" cy="5359398"/>
          </a:xfrm>
        </p:spPr>
        <p:txBody>
          <a:bodyPr>
            <a:normAutofit/>
          </a:bodyPr>
          <a:lstStyle/>
          <a:p>
            <a:r>
              <a:rPr lang="es-ES" sz="44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Todos son herramientas, instrumentos de planificación y organización para canalizar propuestas e iniciativas, los contenidos son básicos para las líneas de actuación para conocer, estimular y reforzar el contexto sociocultural y colectivo del barrio, para crear espacios de debate y de </a:t>
            </a:r>
            <a:r>
              <a:rPr lang="es-ES" sz="4400" b="1" u="sng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trabajo participativo </a:t>
            </a:r>
            <a:r>
              <a:rPr lang="es-ES" sz="44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por el bien común.</a:t>
            </a:r>
          </a:p>
          <a:p>
            <a:endParaRPr lang="es-ES" sz="4400" dirty="0"/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74BE9951-194C-4981-B0FC-D5F59BFF1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200" y="16331"/>
            <a:ext cx="2181393" cy="84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58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DEBA8FE8-62A0-4459-A305-4D6036D05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634" y="196949"/>
            <a:ext cx="8596668" cy="1320800"/>
          </a:xfrm>
        </p:spPr>
        <p:txBody>
          <a:bodyPr/>
          <a:lstStyle/>
          <a:p>
            <a:r>
              <a:rPr lang="es-ES" dirty="0"/>
              <a:t>Qué hacemos: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DA903B23-58F2-4491-86FC-67CA4CCBF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7" y="857349"/>
            <a:ext cx="11922293" cy="5803701"/>
          </a:xfrm>
        </p:spPr>
        <p:txBody>
          <a:bodyPr>
            <a:normAutofit/>
          </a:bodyPr>
          <a:lstStyle/>
          <a:p>
            <a:r>
              <a:rPr lang="es-ES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es-ES" sz="46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 través de las redes sociales y reuniones de trabajo tenemos un canal de comunicación abierto a todos, que en sí mismo sea un elemento </a:t>
            </a:r>
            <a:r>
              <a:rPr lang="es-ES" sz="4600" b="1" u="sng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de participación</a:t>
            </a:r>
            <a:r>
              <a:rPr lang="es-ES" sz="46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de fomento del voluntariado y de la creatividad, y principalmente, fomentando </a:t>
            </a:r>
            <a:r>
              <a:rPr lang="es-ES" sz="4600" b="1" u="sng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la participación </a:t>
            </a:r>
            <a:r>
              <a:rPr lang="es-ES" sz="46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 colaboración de los jóvenes y los recién llegados con sus propuestas e iniciativas.</a:t>
            </a:r>
          </a:p>
          <a:p>
            <a:endParaRPr lang="es-ES" dirty="0"/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49700F6F-C873-490D-855B-8A1B921A3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200" y="16331"/>
            <a:ext cx="2181393" cy="84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96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7F2B8C4F-594E-4073-9A71-49E80B4C6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129751"/>
            <a:ext cx="9568234" cy="543349"/>
          </a:xfrm>
        </p:spPr>
        <p:txBody>
          <a:bodyPr>
            <a:normAutofit fontScale="90000"/>
          </a:bodyPr>
          <a:lstStyle/>
          <a:p>
            <a:r>
              <a:rPr lang="es-ES" dirty="0"/>
              <a:t>Nuestro barrio:</a:t>
            </a:r>
          </a:p>
        </p:txBody>
      </p:sp>
      <p:pic>
        <p:nvPicPr>
          <p:cNvPr id="6" name="Imatge 5">
            <a:extLst>
              <a:ext uri="{FF2B5EF4-FFF2-40B4-BE49-F238E27FC236}">
                <a16:creationId xmlns:a16="http://schemas.microsoft.com/office/drawing/2014/main" id="{03AB44C4-2BC0-48BE-A824-886260717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2185" y="0"/>
            <a:ext cx="5309815" cy="6858000"/>
          </a:xfrm>
          <a:prstGeom prst="rect">
            <a:avLst/>
          </a:prstGeom>
        </p:spPr>
      </p:pic>
      <p:sp>
        <p:nvSpPr>
          <p:cNvPr id="8" name="QuadreDeText 7">
            <a:extLst>
              <a:ext uri="{FF2B5EF4-FFF2-40B4-BE49-F238E27FC236}">
                <a16:creationId xmlns:a16="http://schemas.microsoft.com/office/drawing/2014/main" id="{DB29C244-E282-4CF5-A3BC-B35F6C513959}"/>
              </a:ext>
            </a:extLst>
          </p:cNvPr>
          <p:cNvSpPr txBox="1"/>
          <p:nvPr/>
        </p:nvSpPr>
        <p:spPr>
          <a:xfrm>
            <a:off x="0" y="901700"/>
            <a:ext cx="6818311" cy="5519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s-ES" sz="2400" dirty="0">
                <a:latin typeface="+mj-lt"/>
                <a:ea typeface="+mj-ea"/>
                <a:cs typeface="+mj-cs"/>
              </a:rPr>
              <a:t>La urbanización del </a:t>
            </a:r>
            <a:r>
              <a:rPr lang="es-ES" sz="2400" dirty="0" err="1">
                <a:latin typeface="+mj-lt"/>
                <a:ea typeface="+mj-ea"/>
                <a:cs typeface="+mj-cs"/>
              </a:rPr>
              <a:t>Fortí</a:t>
            </a:r>
            <a:r>
              <a:rPr lang="es-ES" sz="2400" dirty="0">
                <a:latin typeface="+mj-lt"/>
                <a:ea typeface="+mj-ea"/>
                <a:cs typeface="+mj-cs"/>
              </a:rPr>
              <a:t> se inició en el marco del primer ensanche de Palma (Pla Calvet, 1901) dentro de lo que era la posesión de Son Massanet. </a:t>
            </a:r>
          </a:p>
          <a:p>
            <a:pPr marL="342900" indent="-3429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s-ES" sz="2400" dirty="0">
                <a:latin typeface="+mj-lt"/>
                <a:ea typeface="+mj-ea"/>
                <a:cs typeface="+mj-cs"/>
              </a:rPr>
              <a:t>Durante los primeros años estaba comunicado con el núcleo urbano del Camp </a:t>
            </a:r>
            <a:r>
              <a:rPr lang="es-ES" sz="2400" dirty="0" err="1">
                <a:latin typeface="+mj-lt"/>
                <a:ea typeface="+mj-ea"/>
                <a:cs typeface="+mj-cs"/>
              </a:rPr>
              <a:t>d'en</a:t>
            </a:r>
            <a:r>
              <a:rPr lang="es-ES" sz="2400" dirty="0">
                <a:latin typeface="+mj-lt"/>
                <a:ea typeface="+mj-ea"/>
                <a:cs typeface="+mj-cs"/>
              </a:rPr>
              <a:t> Serralta mediante el barrio de Santa Catalina y tuvo que esperar hasta el nuevo ensanche (Pla Alomar, 1940) para que se abrieran nuevas vías conectores con el centro.</a:t>
            </a:r>
          </a:p>
          <a:p>
            <a:pPr marL="342900" indent="-3429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s-ES" sz="2400" dirty="0">
                <a:latin typeface="+mj-lt"/>
                <a:ea typeface="+mj-ea"/>
                <a:cs typeface="+mj-cs"/>
              </a:rPr>
              <a:t>La urbanización del </a:t>
            </a:r>
            <a:r>
              <a:rPr lang="es-ES" sz="2400" dirty="0" err="1">
                <a:latin typeface="+mj-lt"/>
                <a:ea typeface="+mj-ea"/>
                <a:cs typeface="+mj-cs"/>
              </a:rPr>
              <a:t>Fortí</a:t>
            </a:r>
            <a:r>
              <a:rPr lang="es-ES" sz="2400" dirty="0">
                <a:latin typeface="+mj-lt"/>
                <a:ea typeface="+mj-ea"/>
                <a:cs typeface="+mj-cs"/>
              </a:rPr>
              <a:t> fue muy lenta hasta los años 40, momento en que se empezaron a construir viviendas plurifamiliares que lo convierten en un barrio bastante densificado.</a:t>
            </a:r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9178D0E5-2B21-441D-9D48-CB54AB010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918" y="38980"/>
            <a:ext cx="2181393" cy="84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06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00CCF6C4-77CE-455E-BE30-B7C51381D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592" y="0"/>
            <a:ext cx="9404723" cy="698500"/>
          </a:xfrm>
        </p:spPr>
        <p:txBody>
          <a:bodyPr/>
          <a:lstStyle/>
          <a:p>
            <a:r>
              <a:rPr lang="es-ES" dirty="0"/>
              <a:t>Nuestro barrio: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3CA8D7BD-748B-4455-8920-6537F3D69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96900"/>
            <a:ext cx="7386632" cy="6272392"/>
          </a:xfrm>
        </p:spPr>
        <p:txBody>
          <a:bodyPr>
            <a:noAutofit/>
          </a:bodyPr>
          <a:lstStyle/>
          <a:p>
            <a:r>
              <a:rPr lang="es-ES" sz="2400" dirty="0"/>
              <a:t>Se encuentra al oeste de la Riera, entre las barriadas Camp </a:t>
            </a:r>
            <a:r>
              <a:rPr lang="es-ES" sz="2400" dirty="0" err="1"/>
              <a:t>d'en</a:t>
            </a:r>
            <a:r>
              <a:rPr lang="es-ES" sz="2400" dirty="0"/>
              <a:t> Serralta y Son </a:t>
            </a:r>
            <a:r>
              <a:rPr lang="es-ES" sz="2400" dirty="0" err="1"/>
              <a:t>Cotoner</a:t>
            </a:r>
            <a:r>
              <a:rPr lang="es-ES" sz="2400" dirty="0"/>
              <a:t>. </a:t>
            </a:r>
          </a:p>
          <a:p>
            <a:r>
              <a:rPr lang="es-ES" sz="2400" dirty="0"/>
              <a:t>Aunque cuenta con el Club Militar Es </a:t>
            </a:r>
            <a:r>
              <a:rPr lang="es-ES" sz="2400" dirty="0" err="1"/>
              <a:t>Fortí</a:t>
            </a:r>
            <a:r>
              <a:rPr lang="es-ES" sz="2400" dirty="0"/>
              <a:t>, construido en 1945, el nombre no proviene de este Club sino de una construcción defensiva fuera de las murallas que ya existía en 1670. </a:t>
            </a:r>
          </a:p>
          <a:p>
            <a:r>
              <a:rPr lang="es-ES" sz="2400" dirty="0"/>
              <a:t>La intención era construir viviendas unifamiliares, pero a principios de los años 20 prácticamente no se había construido nada y apenas había una aldea con una veintena de edificios.</a:t>
            </a:r>
          </a:p>
          <a:p>
            <a:r>
              <a:rPr lang="es-ES" sz="2400" dirty="0"/>
              <a:t> El Plan Gabriel Alomar (1940) permitió la construcción de viviendas plurifamiliares, lo que, acompañado del crecimiento poblacional propiciado por el turismo, favoreció una rápida urbanización.</a:t>
            </a:r>
          </a:p>
        </p:txBody>
      </p:sp>
      <p:pic>
        <p:nvPicPr>
          <p:cNvPr id="6" name="Imatge 5">
            <a:extLst>
              <a:ext uri="{FF2B5EF4-FFF2-40B4-BE49-F238E27FC236}">
                <a16:creationId xmlns:a16="http://schemas.microsoft.com/office/drawing/2014/main" id="{7A0F5D3E-B54A-4C8E-8A7C-404183623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6632" y="11292"/>
            <a:ext cx="4805368" cy="6846708"/>
          </a:xfrm>
          <a:prstGeom prst="rect">
            <a:avLst/>
          </a:prstGeom>
        </p:spPr>
      </p:pic>
      <p:pic>
        <p:nvPicPr>
          <p:cNvPr id="5" name="Imatge 4">
            <a:extLst>
              <a:ext uri="{FF2B5EF4-FFF2-40B4-BE49-F238E27FC236}">
                <a16:creationId xmlns:a16="http://schemas.microsoft.com/office/drawing/2014/main" id="{0472867B-9116-4425-8C18-3A03EC943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964" y="11292"/>
            <a:ext cx="1818071" cy="70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01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FFBF1B29-AEF8-44B8-A4B2-2C9DAC1E7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388" y="104876"/>
            <a:ext cx="8596668" cy="520699"/>
          </a:xfrm>
        </p:spPr>
        <p:txBody>
          <a:bodyPr>
            <a:normAutofit fontScale="90000"/>
          </a:bodyPr>
          <a:lstStyle/>
          <a:p>
            <a:r>
              <a:rPr lang="es-ES" dirty="0"/>
              <a:t>Nuestro barrio: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F8DB5643-FAFF-428E-8BF5-0C8271680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49301"/>
            <a:ext cx="5726112" cy="5984973"/>
          </a:xfrm>
        </p:spPr>
        <p:txBody>
          <a:bodyPr>
            <a:noAutofit/>
          </a:bodyPr>
          <a:lstStyle/>
          <a:p>
            <a:r>
              <a:rPr lang="es-ES" sz="2200" dirty="0"/>
              <a:t>En lo deportivo tenemos el Velódromo de Tirador, activo entre 1903 y 1973. Fue la pista ciclista de referencia en España durante seis décadas. </a:t>
            </a:r>
          </a:p>
          <a:p>
            <a:r>
              <a:rPr lang="es-ES" sz="2200" dirty="0"/>
              <a:t>Desde 2015 es de titularidad municipal aunque en los últimos años ha sufrido un proceso de abandono y progresiva degradación.</a:t>
            </a:r>
          </a:p>
          <a:p>
            <a:r>
              <a:rPr lang="es-ES" sz="2200" dirty="0"/>
              <a:t> Está catalogado como elemento patrimonial protegido por el Ayuntamiento de Palma y en espera de su rehabilitación.</a:t>
            </a:r>
          </a:p>
          <a:p>
            <a:r>
              <a:rPr lang="es-ES" sz="2200" dirty="0"/>
              <a:t>Nosotros seguiremos insistiendo para que nuestro Ajuntamiento lo rehabilite lo más pronto posible, contando con nuestra participación.</a:t>
            </a:r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D94B1B02-6ED6-4CA2-AAB7-F90FB7422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112" y="-3852"/>
            <a:ext cx="6465888" cy="6861852"/>
          </a:xfrm>
          <a:prstGeom prst="rect">
            <a:avLst/>
          </a:prstGeom>
        </p:spPr>
      </p:pic>
      <p:pic>
        <p:nvPicPr>
          <p:cNvPr id="6" name="Imatge 5">
            <a:extLst>
              <a:ext uri="{FF2B5EF4-FFF2-40B4-BE49-F238E27FC236}">
                <a16:creationId xmlns:a16="http://schemas.microsoft.com/office/drawing/2014/main" id="{D54AAB9C-1282-4A77-87B8-B0109A4EB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771" y="123725"/>
            <a:ext cx="1622593" cy="62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9432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545</TotalTime>
  <Words>2027</Words>
  <Application>Microsoft Office PowerPoint</Application>
  <PresentationFormat>Pantalla panoràmica</PresentationFormat>
  <Paragraphs>98</Paragraphs>
  <Slides>31</Slides>
  <Notes>0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6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Century Gothic</vt:lpstr>
      <vt:lpstr>Open Sans</vt:lpstr>
      <vt:lpstr>Trebuchet MS</vt:lpstr>
      <vt:lpstr>Wingdings 3</vt:lpstr>
      <vt:lpstr>Faceta</vt:lpstr>
      <vt:lpstr>Jornadas la participación es un Derecho.  Haciendo barrio, haciendo ciudad.  Fent barri, fent Ciutat, fent poble.</vt:lpstr>
      <vt:lpstr>Quienes somos:</vt:lpstr>
      <vt:lpstr>Quienes somos:</vt:lpstr>
      <vt:lpstr>Qué hacemos:</vt:lpstr>
      <vt:lpstr>Qué hacemos:</vt:lpstr>
      <vt:lpstr>Qué hacemos:</vt:lpstr>
      <vt:lpstr>Nuestro barrio:</vt:lpstr>
      <vt:lpstr>Nuestro barrio:</vt:lpstr>
      <vt:lpstr>Nuestro barrio:</vt:lpstr>
      <vt:lpstr>Nuestro barrio:</vt:lpstr>
      <vt:lpstr>Nuestro barrio:</vt:lpstr>
      <vt:lpstr>Nuestro barrio:</vt:lpstr>
      <vt:lpstr>Nuestro barrio:</vt:lpstr>
      <vt:lpstr>Nuestro barrio:</vt:lpstr>
      <vt:lpstr>Qué queremos:</vt:lpstr>
      <vt:lpstr>Qué queremos:</vt:lpstr>
      <vt:lpstr>Qué queremos:</vt:lpstr>
      <vt:lpstr>Qué queremos:</vt:lpstr>
      <vt:lpstr>Qué queremos:</vt:lpstr>
      <vt:lpstr>Qué queremos:</vt:lpstr>
      <vt:lpstr>Resultados presupuestos participativos 2016 </vt:lpstr>
      <vt:lpstr>Resultados presupuestos participativos  2016</vt:lpstr>
      <vt:lpstr>Resultados presupuestos participativos 2017</vt:lpstr>
      <vt:lpstr>Resultados presupuestos participativos  2017</vt:lpstr>
      <vt:lpstr>Resultados: Grupo voluntarios para la limpieza del torrente de Sa Riera 2019</vt:lpstr>
      <vt:lpstr>Presentació del PowerPoint</vt:lpstr>
      <vt:lpstr>Resultados 2019</vt:lpstr>
      <vt:lpstr>Presentació del PowerPoint</vt:lpstr>
      <vt:lpstr>Presentació del PowerPoint</vt:lpstr>
      <vt:lpstr>La participación es un derecho</vt:lpstr>
      <vt:lpstr>Jornadas la participación es un Derecho.  Haciendo barrio, haciendo ciudad.  Fent barri, fent Ciutat, fent poble.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Jornadas la participación es un Derecho.  Haciendo barrio, haciendo ciudad.  Fent barri, fent Ciutat.</dc:title>
  <dc:creator>Associació Veins</dc:creator>
  <cp:lastModifiedBy>Associació Veins</cp:lastModifiedBy>
  <cp:revision>24</cp:revision>
  <dcterms:created xsi:type="dcterms:W3CDTF">2021-11-24T15:56:15Z</dcterms:created>
  <dcterms:modified xsi:type="dcterms:W3CDTF">2021-11-26T08:14:23Z</dcterms:modified>
</cp:coreProperties>
</file>