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6" r:id="rId1"/>
  </p:sldMasterIdLst>
  <p:sldIdLst>
    <p:sldId id="256" r:id="rId2"/>
    <p:sldId id="258" r:id="rId3"/>
    <p:sldId id="268" r:id="rId4"/>
    <p:sldId id="259" r:id="rId5"/>
    <p:sldId id="269" r:id="rId6"/>
    <p:sldId id="270" r:id="rId7"/>
    <p:sldId id="257" r:id="rId8"/>
    <p:sldId id="260" r:id="rId9"/>
    <p:sldId id="287" r:id="rId10"/>
    <p:sldId id="288" r:id="rId11"/>
    <p:sldId id="261" r:id="rId12"/>
    <p:sldId id="262" r:id="rId13"/>
    <p:sldId id="263" r:id="rId14"/>
    <p:sldId id="264" r:id="rId15"/>
    <p:sldId id="265" r:id="rId16"/>
    <p:sldId id="266" r:id="rId17"/>
    <p:sldId id="267" r:id="rId18"/>
    <p:sldId id="271" r:id="rId19"/>
    <p:sldId id="272" r:id="rId20"/>
    <p:sldId id="273" r:id="rId21"/>
    <p:sldId id="274" r:id="rId22"/>
    <p:sldId id="275" r:id="rId23"/>
    <p:sldId id="276" r:id="rId24"/>
    <p:sldId id="279" r:id="rId25"/>
    <p:sldId id="277" r:id="rId26"/>
    <p:sldId id="278" r:id="rId27"/>
    <p:sldId id="284" r:id="rId28"/>
    <p:sldId id="280" r:id="rId29"/>
    <p:sldId id="282" r:id="rId30"/>
    <p:sldId id="281" r:id="rId31"/>
    <p:sldId id="283" r:id="rId32"/>
    <p:sldId id="285"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75" d="100"/>
          <a:sy n="75" d="100"/>
        </p:scale>
        <p:origin x="13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ol">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a-ES"/>
              <a:t>Feu clic aquí per editar l'estil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a:t>Feu clic aquí per editar l'estil de subtítols del patró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5700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ol i l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a-ES"/>
              <a:t>Feu clic aquí per editar l'estil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7202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a-ES"/>
              <a:t>Feu clic aquí per editar l'estil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a-ES"/>
              <a:t>Feu clic per editar els estils del text del patró</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48999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geta d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a-ES"/>
              <a:t>Feu clic aquí per editar l'estil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86756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geta de nom d'ofert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a-ES"/>
              <a:t>Feu clic aquí per editar l'estil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a-ES"/>
              <a:t>Feu clic per editar els estils del text del patró</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38350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tader o fal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a-ES"/>
              <a:t>Feu clic aquí per editar l'estil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a-ES"/>
              <a:t>Feu clic per editar els estils del text del patró</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3062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Vertical Text Placeholder 2"/>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1149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a-ES"/>
              <a:t>Feu clic aquí per editar l'estil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981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a-ES"/>
              <a:t>Feu clic aquí per editar l'estil</a:t>
            </a:r>
            <a:endParaRPr lang="en-US" dirty="0"/>
          </a:p>
        </p:txBody>
      </p:sp>
      <p:sp>
        <p:nvSpPr>
          <p:cNvPr id="3" name="Content Placeholder 2"/>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6376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a-ES"/>
              <a:t>Feu clic aquí per editar l'estil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7806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101714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a-ES"/>
              <a:t>Feu clic aquí per editar l'estil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131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a-ES"/>
              <a:t>Feu clic aquí per editar l'estil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6793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8037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a-ES"/>
              <a:t>Feu clic aquí per editar l'estil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42A54C80-263E-416B-A8E0-580EDEADCBDC}" type="datetimeFigureOut">
              <a:rPr lang="en-US" smtClean="0"/>
              <a:t>4/20/2022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0929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a-ES"/>
              <a:t>Feu clic aquí per editar l'estil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a-ES"/>
              <a:t>Feu clic a la icona per afegir una imatge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B61BEF0D-F0BB-DE4B-95CE-6DB70DBA9567}" type="datetimeFigureOut">
              <a:rPr lang="en-US" smtClean="0"/>
              <a:pPr/>
              <a:t>4/20/2022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22161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a-ES"/>
              <a:t>Feu clic aquí per editar l'estil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4/20/2022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573093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avesforti.net/wp-content/uploads/2021/10/Es-Forti-barri.p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avesforti.net/votacio-final-2-corredors-verds-i-1a-fase-del-futur-bosc-urba-de-sa-riera/"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vesforti.net/votacio-final-2-corredors-verds-i-1a-fase-del-futur-bosc-urba-de-sa-riera/"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E1E1C48-92E1-4FCE-8186-16D4EF04F53E}"/>
              </a:ext>
            </a:extLst>
          </p:cNvPr>
          <p:cNvSpPr>
            <a:spLocks noGrp="1"/>
          </p:cNvSpPr>
          <p:nvPr>
            <p:ph type="ctrTitle"/>
          </p:nvPr>
        </p:nvSpPr>
        <p:spPr>
          <a:xfrm>
            <a:off x="527939" y="344029"/>
            <a:ext cx="7854061" cy="1438042"/>
          </a:xfrm>
        </p:spPr>
        <p:txBody>
          <a:bodyPr/>
          <a:lstStyle/>
          <a:p>
            <a:pPr algn="ctr"/>
            <a:r>
              <a:rPr lang="es-ES" sz="3600" b="1" dirty="0">
                <a:solidFill>
                  <a:schemeClr val="accent2"/>
                </a:solidFill>
              </a:rPr>
              <a:t> </a:t>
            </a:r>
            <a:r>
              <a:rPr lang="es-ES" sz="3600" b="1" i="1" dirty="0">
                <a:solidFill>
                  <a:schemeClr val="accent2"/>
                </a:solidFill>
              </a:rPr>
              <a:t>Haciendo barrio, haciendo pueblo. </a:t>
            </a:r>
            <a:br>
              <a:rPr lang="es-ES" sz="3600" b="1" i="1" dirty="0">
                <a:solidFill>
                  <a:schemeClr val="accent2"/>
                </a:solidFill>
              </a:rPr>
            </a:br>
            <a:r>
              <a:rPr lang="es-ES" sz="3600" b="1" i="1" dirty="0" err="1">
                <a:solidFill>
                  <a:schemeClr val="accent2"/>
                </a:solidFill>
              </a:rPr>
              <a:t>Fent</a:t>
            </a:r>
            <a:r>
              <a:rPr lang="es-ES" sz="3600" b="1" i="1" dirty="0">
                <a:solidFill>
                  <a:schemeClr val="accent2"/>
                </a:solidFill>
              </a:rPr>
              <a:t> </a:t>
            </a:r>
            <a:r>
              <a:rPr lang="es-ES" sz="3600" b="1" i="1" dirty="0" err="1">
                <a:solidFill>
                  <a:schemeClr val="accent2"/>
                </a:solidFill>
              </a:rPr>
              <a:t>barri</a:t>
            </a:r>
            <a:r>
              <a:rPr lang="es-ES" sz="3600" b="1" i="1" dirty="0">
                <a:solidFill>
                  <a:schemeClr val="accent2"/>
                </a:solidFill>
              </a:rPr>
              <a:t>, </a:t>
            </a:r>
            <a:r>
              <a:rPr lang="es-ES" sz="3600" b="1" i="1" dirty="0" err="1">
                <a:solidFill>
                  <a:schemeClr val="accent2"/>
                </a:solidFill>
              </a:rPr>
              <a:t>fent</a:t>
            </a:r>
            <a:r>
              <a:rPr lang="es-ES" sz="3600" b="1" i="1" dirty="0">
                <a:solidFill>
                  <a:schemeClr val="accent2"/>
                </a:solidFill>
              </a:rPr>
              <a:t> </a:t>
            </a:r>
            <a:r>
              <a:rPr lang="es-ES" sz="3600" b="1" i="1" dirty="0" err="1">
                <a:solidFill>
                  <a:schemeClr val="accent2"/>
                </a:solidFill>
              </a:rPr>
              <a:t>poble</a:t>
            </a:r>
            <a:r>
              <a:rPr lang="es-ES" sz="3600" b="1" i="1" dirty="0">
                <a:solidFill>
                  <a:schemeClr val="accent2"/>
                </a:solidFill>
              </a:rPr>
              <a:t>.</a:t>
            </a:r>
          </a:p>
        </p:txBody>
      </p:sp>
      <p:sp>
        <p:nvSpPr>
          <p:cNvPr id="3" name="Subtítol 2">
            <a:extLst>
              <a:ext uri="{FF2B5EF4-FFF2-40B4-BE49-F238E27FC236}">
                <a16:creationId xmlns:a16="http://schemas.microsoft.com/office/drawing/2014/main" id="{8A7CA470-FBFC-4FD0-80F1-12D570FF0C8D}"/>
              </a:ext>
            </a:extLst>
          </p:cNvPr>
          <p:cNvSpPr>
            <a:spLocks noGrp="1"/>
          </p:cNvSpPr>
          <p:nvPr>
            <p:ph type="subTitle" idx="1"/>
          </p:nvPr>
        </p:nvSpPr>
        <p:spPr>
          <a:xfrm>
            <a:off x="1494367" y="2332101"/>
            <a:ext cx="7766936" cy="4081399"/>
          </a:xfrm>
        </p:spPr>
        <p:txBody>
          <a:bodyPr>
            <a:noAutofit/>
          </a:bodyPr>
          <a:lstStyle/>
          <a:p>
            <a:pPr marL="514350" indent="-514350" algn="l">
              <a:buFont typeface="+mj-lt"/>
              <a:buAutoNum type="arabicPeriod"/>
            </a:pPr>
            <a:r>
              <a:rPr lang="es-ES" sz="4400" dirty="0"/>
              <a:t>Quienes somos</a:t>
            </a:r>
          </a:p>
          <a:p>
            <a:pPr marL="514350" indent="-514350" algn="l">
              <a:buFont typeface="+mj-lt"/>
              <a:buAutoNum type="arabicPeriod"/>
            </a:pPr>
            <a:r>
              <a:rPr lang="es-ES" sz="4400" dirty="0"/>
              <a:t>Qué hacemos</a:t>
            </a:r>
          </a:p>
          <a:p>
            <a:pPr marL="514350" indent="-514350" algn="l">
              <a:buFont typeface="+mj-lt"/>
              <a:buAutoNum type="arabicPeriod"/>
            </a:pPr>
            <a:r>
              <a:rPr lang="es-ES" sz="4400" dirty="0"/>
              <a:t>Nuestro barrio</a:t>
            </a:r>
          </a:p>
          <a:p>
            <a:pPr marL="514350" indent="-514350" algn="l">
              <a:buFont typeface="+mj-lt"/>
              <a:buAutoNum type="arabicPeriod"/>
            </a:pPr>
            <a:r>
              <a:rPr lang="es-ES" sz="4400" dirty="0"/>
              <a:t>Qué queremos</a:t>
            </a:r>
          </a:p>
          <a:p>
            <a:pPr marL="514350" indent="-514350" algn="l">
              <a:buFont typeface="+mj-lt"/>
              <a:buAutoNum type="arabicPeriod"/>
            </a:pPr>
            <a:r>
              <a:rPr lang="es-ES" sz="4400" dirty="0"/>
              <a:t>Resultados</a:t>
            </a:r>
          </a:p>
          <a:p>
            <a:pPr algn="l"/>
            <a:endParaRPr lang="es-ES" sz="4400" dirty="0"/>
          </a:p>
          <a:p>
            <a:pPr algn="l"/>
            <a:endParaRPr lang="es-ES" sz="4400" dirty="0"/>
          </a:p>
        </p:txBody>
      </p:sp>
      <p:pic>
        <p:nvPicPr>
          <p:cNvPr id="3074" name="Picture 2" descr="Associació de Veïns Es Fortí">
            <a:extLst>
              <a:ext uri="{FF2B5EF4-FFF2-40B4-BE49-F238E27FC236}">
                <a16:creationId xmlns:a16="http://schemas.microsoft.com/office/drawing/2014/main" id="{CF2BE1EE-5195-4B14-BBCC-C13AA9D4E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867" y="428075"/>
            <a:ext cx="3832949" cy="8239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tge 4">
            <a:extLst>
              <a:ext uri="{FF2B5EF4-FFF2-40B4-BE49-F238E27FC236}">
                <a16:creationId xmlns:a16="http://schemas.microsoft.com/office/drawing/2014/main" id="{CAA68D9C-3344-4830-BCDB-C0AF8E323ACE}"/>
              </a:ext>
            </a:extLst>
          </p:cNvPr>
          <p:cNvPicPr>
            <a:picLocks noChangeAspect="1"/>
          </p:cNvPicPr>
          <p:nvPr/>
        </p:nvPicPr>
        <p:blipFill rotWithShape="1">
          <a:blip r:embed="rId3"/>
          <a:srcRect l="14578" t="3118" r="6354"/>
          <a:stretch/>
        </p:blipFill>
        <p:spPr>
          <a:xfrm rot="1730316">
            <a:off x="7524644" y="1627395"/>
            <a:ext cx="3078943" cy="4911236"/>
          </a:xfrm>
          <a:prstGeom prst="rect">
            <a:avLst/>
          </a:prstGeom>
        </p:spPr>
      </p:pic>
    </p:spTree>
    <p:extLst>
      <p:ext uri="{BB962C8B-B14F-4D97-AF65-F5344CB8AC3E}">
        <p14:creationId xmlns:p14="http://schemas.microsoft.com/office/powerpoint/2010/main" val="179581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B60F-8066-48AE-BC4E-BB10E4156064}"/>
              </a:ext>
            </a:extLst>
          </p:cNvPr>
          <p:cNvSpPr>
            <a:spLocks noGrp="1"/>
          </p:cNvSpPr>
          <p:nvPr>
            <p:ph type="title"/>
          </p:nvPr>
        </p:nvSpPr>
        <p:spPr>
          <a:xfrm>
            <a:off x="538163" y="542925"/>
            <a:ext cx="8302452" cy="790575"/>
          </a:xfrm>
        </p:spPr>
        <p:txBody>
          <a:bodyPr/>
          <a:lstStyle/>
          <a:p>
            <a:r>
              <a:rPr lang="es-ES" dirty="0"/>
              <a:t>Nuestro barrio:</a:t>
            </a:r>
          </a:p>
        </p:txBody>
      </p:sp>
      <p:pic>
        <p:nvPicPr>
          <p:cNvPr id="1026" name="Picture 2">
            <a:extLst>
              <a:ext uri="{FF2B5EF4-FFF2-40B4-BE49-F238E27FC236}">
                <a16:creationId xmlns:a16="http://schemas.microsoft.com/office/drawing/2014/main" id="{E4169403-011F-466A-822F-0716E548C3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3611" y="239629"/>
            <a:ext cx="4588839" cy="5784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DE773B8-92FC-4D1D-AEC3-4C58A2AF2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3" t="-149" r="11407" b="149"/>
          <a:stretch/>
        </p:blipFill>
        <p:spPr bwMode="auto">
          <a:xfrm>
            <a:off x="209550" y="1200150"/>
            <a:ext cx="7013487" cy="43243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CF4B0ED-B163-4728-A51F-9DB58E5DAFD9}"/>
              </a:ext>
            </a:extLst>
          </p:cNvPr>
          <p:cNvSpPr txBox="1"/>
          <p:nvPr/>
        </p:nvSpPr>
        <p:spPr>
          <a:xfrm>
            <a:off x="538163" y="5742607"/>
            <a:ext cx="6081712" cy="923330"/>
          </a:xfrm>
          <a:prstGeom prst="rect">
            <a:avLst/>
          </a:prstGeom>
          <a:noFill/>
        </p:spPr>
        <p:txBody>
          <a:bodyPr wrap="square">
            <a:spAutoFit/>
          </a:bodyPr>
          <a:lstStyle/>
          <a:p>
            <a:r>
              <a:rPr lang="es-ES" b="0" i="0" dirty="0">
                <a:solidFill>
                  <a:srgbClr val="000000"/>
                </a:solidFill>
                <a:effectLst/>
                <a:latin typeface="Yanone Kaffeesatz"/>
              </a:rPr>
              <a:t>Pla </a:t>
            </a:r>
            <a:r>
              <a:rPr lang="es-ES" b="0" i="0" dirty="0" err="1">
                <a:solidFill>
                  <a:srgbClr val="000000"/>
                </a:solidFill>
                <a:effectLst/>
                <a:latin typeface="Yanone Kaffeesatz"/>
              </a:rPr>
              <a:t>topogràfic</a:t>
            </a:r>
            <a:r>
              <a:rPr lang="es-ES" b="0" i="0" dirty="0">
                <a:solidFill>
                  <a:srgbClr val="000000"/>
                </a:solidFill>
                <a:effectLst/>
                <a:latin typeface="Yanone Kaffeesatz"/>
              </a:rPr>
              <a:t> de 1815 </a:t>
            </a:r>
            <a:r>
              <a:rPr lang="es-ES" b="0" i="0" dirty="0" err="1">
                <a:solidFill>
                  <a:srgbClr val="000000"/>
                </a:solidFill>
                <a:effectLst/>
                <a:latin typeface="Yanone Kaffeesatz"/>
              </a:rPr>
              <a:t>on</a:t>
            </a:r>
            <a:r>
              <a:rPr lang="es-ES" b="0" i="0" dirty="0">
                <a:solidFill>
                  <a:srgbClr val="000000"/>
                </a:solidFill>
                <a:effectLst/>
                <a:latin typeface="Yanone Kaffeesatz"/>
              </a:rPr>
              <a:t> </a:t>
            </a:r>
            <a:r>
              <a:rPr lang="es-ES" b="0" i="0" dirty="0" err="1">
                <a:solidFill>
                  <a:srgbClr val="000000"/>
                </a:solidFill>
                <a:effectLst/>
                <a:latin typeface="Yanone Kaffeesatz"/>
              </a:rPr>
              <a:t>podeu</a:t>
            </a:r>
            <a:r>
              <a:rPr lang="es-ES" b="0" i="0" dirty="0">
                <a:solidFill>
                  <a:srgbClr val="000000"/>
                </a:solidFill>
                <a:effectLst/>
                <a:latin typeface="Yanone Kaffeesatz"/>
              </a:rPr>
              <a:t> </a:t>
            </a:r>
            <a:r>
              <a:rPr lang="es-ES" b="0" i="0" dirty="0" err="1">
                <a:solidFill>
                  <a:srgbClr val="000000"/>
                </a:solidFill>
                <a:effectLst/>
                <a:latin typeface="Yanone Kaffeesatz"/>
              </a:rPr>
              <a:t>veure</a:t>
            </a:r>
            <a:r>
              <a:rPr lang="es-ES" b="0" i="0" dirty="0">
                <a:solidFill>
                  <a:srgbClr val="000000"/>
                </a:solidFill>
                <a:effectLst/>
                <a:latin typeface="Yanone Kaffeesatz"/>
              </a:rPr>
              <a:t> la </a:t>
            </a:r>
            <a:r>
              <a:rPr lang="es-ES" b="0" i="0" dirty="0" err="1">
                <a:solidFill>
                  <a:srgbClr val="000000"/>
                </a:solidFill>
                <a:effectLst/>
                <a:latin typeface="Yanone Kaffeesatz"/>
              </a:rPr>
              <a:t>possessió</a:t>
            </a:r>
            <a:r>
              <a:rPr lang="es-ES" b="0" i="0" dirty="0">
                <a:solidFill>
                  <a:srgbClr val="000000"/>
                </a:solidFill>
                <a:effectLst/>
                <a:latin typeface="Yanone Kaffeesatz"/>
              </a:rPr>
              <a:t> de Son Massanet i la </a:t>
            </a:r>
            <a:r>
              <a:rPr lang="es-ES" b="0" i="0" dirty="0" err="1">
                <a:solidFill>
                  <a:srgbClr val="000000"/>
                </a:solidFill>
                <a:effectLst/>
                <a:latin typeface="Yanone Kaffeesatz"/>
              </a:rPr>
              <a:t>Sini</a:t>
            </a:r>
            <a:r>
              <a:rPr lang="es-ES" b="0" i="0" dirty="0">
                <a:solidFill>
                  <a:srgbClr val="000000"/>
                </a:solidFill>
                <a:effectLst/>
                <a:latin typeface="Yanone Kaffeesatz"/>
              </a:rPr>
              <a:t> </a:t>
            </a:r>
            <a:r>
              <a:rPr lang="es-ES" b="0" i="0" dirty="0" err="1">
                <a:solidFill>
                  <a:srgbClr val="000000"/>
                </a:solidFill>
                <a:effectLst/>
                <a:latin typeface="Yanone Kaffeesatz"/>
              </a:rPr>
              <a:t>d’en</a:t>
            </a:r>
            <a:r>
              <a:rPr lang="es-ES" b="0" i="0" dirty="0">
                <a:solidFill>
                  <a:srgbClr val="000000"/>
                </a:solidFill>
                <a:effectLst/>
                <a:latin typeface="Yanone Kaffeesatz"/>
              </a:rPr>
              <a:t> Gil, </a:t>
            </a:r>
            <a:r>
              <a:rPr lang="es-ES" b="0" i="0" dirty="0" err="1">
                <a:solidFill>
                  <a:srgbClr val="000000"/>
                </a:solidFill>
                <a:effectLst/>
                <a:latin typeface="Yanone Kaffeesatz"/>
              </a:rPr>
              <a:t>abaix</a:t>
            </a:r>
            <a:r>
              <a:rPr lang="es-ES" b="0" i="0" dirty="0">
                <a:solidFill>
                  <a:srgbClr val="000000"/>
                </a:solidFill>
                <a:effectLst/>
                <a:latin typeface="Yanone Kaffeesatz"/>
              </a:rPr>
              <a:t>  la </a:t>
            </a:r>
            <a:r>
              <a:rPr lang="es-ES" b="0" i="0" dirty="0" err="1">
                <a:solidFill>
                  <a:srgbClr val="000000"/>
                </a:solidFill>
                <a:effectLst/>
                <a:latin typeface="Yanone Kaffeesatz"/>
              </a:rPr>
              <a:t>fortificació</a:t>
            </a:r>
            <a:r>
              <a:rPr lang="es-ES" b="0" i="0" dirty="0">
                <a:solidFill>
                  <a:srgbClr val="000000"/>
                </a:solidFill>
                <a:effectLst/>
                <a:latin typeface="Yanone Kaffeesatz"/>
              </a:rPr>
              <a:t> militar que dona </a:t>
            </a:r>
            <a:r>
              <a:rPr lang="es-ES" b="0" i="0" dirty="0" err="1">
                <a:solidFill>
                  <a:srgbClr val="000000"/>
                </a:solidFill>
                <a:effectLst/>
                <a:latin typeface="Yanone Kaffeesatz"/>
              </a:rPr>
              <a:t>nom</a:t>
            </a:r>
            <a:r>
              <a:rPr lang="es-ES" b="0" i="0" dirty="0">
                <a:solidFill>
                  <a:srgbClr val="000000"/>
                </a:solidFill>
                <a:effectLst/>
                <a:latin typeface="Yanone Kaffeesatz"/>
              </a:rPr>
              <a:t> al </a:t>
            </a:r>
            <a:r>
              <a:rPr lang="es-ES" b="0" i="0" dirty="0" err="1">
                <a:solidFill>
                  <a:srgbClr val="000000"/>
                </a:solidFill>
                <a:effectLst/>
                <a:latin typeface="Yanone Kaffeesatz"/>
              </a:rPr>
              <a:t>nostre</a:t>
            </a:r>
            <a:r>
              <a:rPr lang="es-ES" b="0" i="0" dirty="0">
                <a:solidFill>
                  <a:srgbClr val="000000"/>
                </a:solidFill>
                <a:effectLst/>
                <a:latin typeface="Yanone Kaffeesatz"/>
              </a:rPr>
              <a:t> </a:t>
            </a:r>
            <a:r>
              <a:rPr lang="es-ES" b="0" i="0" dirty="0" err="1">
                <a:solidFill>
                  <a:srgbClr val="000000"/>
                </a:solidFill>
                <a:effectLst/>
                <a:latin typeface="Yanone Kaffeesatz"/>
              </a:rPr>
              <a:t>barri</a:t>
            </a:r>
            <a:r>
              <a:rPr lang="es-ES" b="0" i="0" dirty="0">
                <a:solidFill>
                  <a:srgbClr val="000000"/>
                </a:solidFill>
                <a:effectLst/>
                <a:latin typeface="Yanone Kaffeesatz"/>
              </a:rPr>
              <a:t>. </a:t>
            </a:r>
            <a:endParaRPr lang="es-ES" dirty="0"/>
          </a:p>
        </p:txBody>
      </p:sp>
      <p:sp>
        <p:nvSpPr>
          <p:cNvPr id="9" name="CuadroTexto 8">
            <a:extLst>
              <a:ext uri="{FF2B5EF4-FFF2-40B4-BE49-F238E27FC236}">
                <a16:creationId xmlns:a16="http://schemas.microsoft.com/office/drawing/2014/main" id="{78470487-8136-4D4E-89F1-37D29B9A7733}"/>
              </a:ext>
            </a:extLst>
          </p:cNvPr>
          <p:cNvSpPr txBox="1"/>
          <p:nvPr/>
        </p:nvSpPr>
        <p:spPr>
          <a:xfrm>
            <a:off x="8575986" y="6130409"/>
            <a:ext cx="3690937" cy="369332"/>
          </a:xfrm>
          <a:prstGeom prst="rect">
            <a:avLst/>
          </a:prstGeom>
          <a:noFill/>
        </p:spPr>
        <p:txBody>
          <a:bodyPr wrap="square">
            <a:spAutoFit/>
          </a:bodyPr>
          <a:lstStyle/>
          <a:p>
            <a:r>
              <a:rPr lang="es-ES" b="0" i="0" dirty="0">
                <a:solidFill>
                  <a:srgbClr val="252525"/>
                </a:solidFill>
                <a:effectLst/>
                <a:latin typeface="Open Sans" panose="020B0606030504020204" pitchFamily="34" charset="0"/>
              </a:rPr>
              <a:t>foto </a:t>
            </a:r>
            <a:r>
              <a:rPr lang="es-ES" b="0" i="0" dirty="0" err="1">
                <a:solidFill>
                  <a:srgbClr val="252525"/>
                </a:solidFill>
                <a:effectLst/>
                <a:latin typeface="Open Sans" panose="020B0606030504020204" pitchFamily="34" charset="0"/>
              </a:rPr>
              <a:t>aèria</a:t>
            </a:r>
            <a:r>
              <a:rPr lang="es-ES" b="0" i="0" dirty="0">
                <a:solidFill>
                  <a:srgbClr val="252525"/>
                </a:solidFill>
                <a:effectLst/>
                <a:latin typeface="Open Sans" panose="020B0606030504020204" pitchFamily="34" charset="0"/>
              </a:rPr>
              <a:t> 1938. </a:t>
            </a:r>
            <a:endParaRPr lang="es-ES" dirty="0"/>
          </a:p>
        </p:txBody>
      </p:sp>
    </p:spTree>
    <p:extLst>
      <p:ext uri="{BB962C8B-B14F-4D97-AF65-F5344CB8AC3E}">
        <p14:creationId xmlns:p14="http://schemas.microsoft.com/office/powerpoint/2010/main" val="224810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FBF1B29-AEF8-44B8-A4B2-2C9DAC1E75A2}"/>
              </a:ext>
            </a:extLst>
          </p:cNvPr>
          <p:cNvSpPr>
            <a:spLocks noGrp="1"/>
          </p:cNvSpPr>
          <p:nvPr>
            <p:ph type="title"/>
          </p:nvPr>
        </p:nvSpPr>
        <p:spPr>
          <a:xfrm>
            <a:off x="575734" y="203201"/>
            <a:ext cx="8596668" cy="1320800"/>
          </a:xfrm>
        </p:spPr>
        <p:txBody>
          <a:bodyPr/>
          <a:lstStyle/>
          <a:p>
            <a:r>
              <a:rPr lang="es-ES" dirty="0"/>
              <a:t>Nuestro barrio</a:t>
            </a:r>
          </a:p>
        </p:txBody>
      </p:sp>
      <p:sp>
        <p:nvSpPr>
          <p:cNvPr id="3" name="Contenidor de contingut 2">
            <a:extLst>
              <a:ext uri="{FF2B5EF4-FFF2-40B4-BE49-F238E27FC236}">
                <a16:creationId xmlns:a16="http://schemas.microsoft.com/office/drawing/2014/main" id="{F8DB5643-FAFF-428E-8BF5-0C8271680899}"/>
              </a:ext>
            </a:extLst>
          </p:cNvPr>
          <p:cNvSpPr>
            <a:spLocks noGrp="1"/>
          </p:cNvSpPr>
          <p:nvPr>
            <p:ph idx="1"/>
          </p:nvPr>
        </p:nvSpPr>
        <p:spPr>
          <a:xfrm>
            <a:off x="172982" y="1193800"/>
            <a:ext cx="5553130" cy="5460999"/>
          </a:xfrm>
        </p:spPr>
        <p:txBody>
          <a:bodyPr>
            <a:normAutofit/>
          </a:bodyPr>
          <a:lstStyle/>
          <a:p>
            <a:r>
              <a:rPr lang="es-ES" sz="2000" dirty="0"/>
              <a:t>Por lo deportivo tenemos el Velódromo de Tirador, activo entre 1903 y 1973. Fue la pista ciclista de referencia en España durante seis décadas. </a:t>
            </a:r>
          </a:p>
          <a:p>
            <a:r>
              <a:rPr lang="es-ES" sz="2000" dirty="0"/>
              <a:t>Desde 2015 es de titularidad municipal aunque en los últimos años ha sufrido un proceso de abandono y progresiva degradación.</a:t>
            </a:r>
          </a:p>
          <a:p>
            <a:r>
              <a:rPr lang="es-ES" sz="2000" dirty="0"/>
              <a:t> Está catalogado como elemento patrimonial protegido por el Ayuntamiento de Palma y en espera de su rehabilitación.</a:t>
            </a:r>
          </a:p>
          <a:p>
            <a:r>
              <a:rPr lang="es-ES" sz="2000" dirty="0"/>
              <a:t>Nosotros seguiremos insistiendo para que nuestro Ajuntamiento lo rehabilite lo más pronto posible, contando con nuestra participación.</a:t>
            </a:r>
          </a:p>
        </p:txBody>
      </p:sp>
      <p:pic>
        <p:nvPicPr>
          <p:cNvPr id="5" name="Imatge 4">
            <a:extLst>
              <a:ext uri="{FF2B5EF4-FFF2-40B4-BE49-F238E27FC236}">
                <a16:creationId xmlns:a16="http://schemas.microsoft.com/office/drawing/2014/main" id="{D94B1B02-6ED6-4CA2-AAB7-F90FB74220E8}"/>
              </a:ext>
            </a:extLst>
          </p:cNvPr>
          <p:cNvPicPr>
            <a:picLocks noChangeAspect="1"/>
          </p:cNvPicPr>
          <p:nvPr/>
        </p:nvPicPr>
        <p:blipFill>
          <a:blip r:embed="rId2"/>
          <a:stretch>
            <a:fillRect/>
          </a:stretch>
        </p:blipFill>
        <p:spPr>
          <a:xfrm>
            <a:off x="5726112" y="177800"/>
            <a:ext cx="6292907" cy="6608361"/>
          </a:xfrm>
          <a:prstGeom prst="rect">
            <a:avLst/>
          </a:prstGeom>
        </p:spPr>
      </p:pic>
    </p:spTree>
    <p:extLst>
      <p:ext uri="{BB962C8B-B14F-4D97-AF65-F5344CB8AC3E}">
        <p14:creationId xmlns:p14="http://schemas.microsoft.com/office/powerpoint/2010/main" val="1782794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D89B21B-AA47-47E7-B5E6-7979DB052B3A}"/>
              </a:ext>
            </a:extLst>
          </p:cNvPr>
          <p:cNvSpPr>
            <a:spLocks noGrp="1"/>
          </p:cNvSpPr>
          <p:nvPr>
            <p:ph type="title"/>
          </p:nvPr>
        </p:nvSpPr>
        <p:spPr>
          <a:xfrm>
            <a:off x="646111" y="220010"/>
            <a:ext cx="9404723" cy="779182"/>
          </a:xfrm>
        </p:spPr>
        <p:txBody>
          <a:bodyPr/>
          <a:lstStyle/>
          <a:p>
            <a:r>
              <a:rPr lang="es-ES" dirty="0"/>
              <a:t>Nuestro barrio:</a:t>
            </a:r>
          </a:p>
        </p:txBody>
      </p:sp>
      <p:sp>
        <p:nvSpPr>
          <p:cNvPr id="3" name="Contenidor de contingut 2">
            <a:extLst>
              <a:ext uri="{FF2B5EF4-FFF2-40B4-BE49-F238E27FC236}">
                <a16:creationId xmlns:a16="http://schemas.microsoft.com/office/drawing/2014/main" id="{7B078F00-D6CF-4184-87BC-5AEC62E41C63}"/>
              </a:ext>
            </a:extLst>
          </p:cNvPr>
          <p:cNvSpPr>
            <a:spLocks noGrp="1"/>
          </p:cNvSpPr>
          <p:nvPr>
            <p:ph idx="1"/>
          </p:nvPr>
        </p:nvSpPr>
        <p:spPr>
          <a:xfrm>
            <a:off x="330200" y="999566"/>
            <a:ext cx="6362701" cy="5638424"/>
          </a:xfrm>
        </p:spPr>
        <p:txBody>
          <a:bodyPr>
            <a:normAutofit/>
          </a:bodyPr>
          <a:lstStyle/>
          <a:p>
            <a:r>
              <a:rPr lang="es-ES" sz="2000" dirty="0"/>
              <a:t>También, teníamos uno de los rasgos de identidad del barrio, el Estadio Lluís </a:t>
            </a:r>
            <a:r>
              <a:rPr lang="es-ES" sz="2000" dirty="0" err="1"/>
              <a:t>Sitjar</a:t>
            </a:r>
            <a:r>
              <a:rPr lang="es-ES" sz="2000" dirty="0"/>
              <a:t>, inaugurado en 1945 y en 2007 tanto los copropietarios como el club se desentienden de su mantenimiento, quedando en un estado de total abandono, lo que ha incidido en su importante degradación.</a:t>
            </a:r>
          </a:p>
          <a:p>
            <a:r>
              <a:rPr lang="es-ES" sz="2000" dirty="0"/>
              <a:t> Finalmente fue derribado en el 2014. </a:t>
            </a:r>
          </a:p>
          <a:p>
            <a:r>
              <a:rPr lang="es-ES" sz="2000" dirty="0"/>
              <a:t>Actualmente el ayuntamiento negocia con sus propietarios la compra del solar para que se pueda incorporar al Parque de  de Sa Riera.</a:t>
            </a:r>
          </a:p>
          <a:p>
            <a:r>
              <a:rPr lang="es-ES" sz="2000" dirty="0"/>
              <a:t>Nosotros seguiremos insistiendo y esperando que finalicen estas negociaciones y con nuestra participación, nos doten de equipamientos culturales y deportivos integrados en el Parque de  Sa Riera.</a:t>
            </a:r>
          </a:p>
        </p:txBody>
      </p:sp>
      <p:pic>
        <p:nvPicPr>
          <p:cNvPr id="5" name="Imatge 4">
            <a:extLst>
              <a:ext uri="{FF2B5EF4-FFF2-40B4-BE49-F238E27FC236}">
                <a16:creationId xmlns:a16="http://schemas.microsoft.com/office/drawing/2014/main" id="{8297E798-DEFE-4CA5-97A1-51E8DEBAB036}"/>
              </a:ext>
            </a:extLst>
          </p:cNvPr>
          <p:cNvPicPr>
            <a:picLocks noChangeAspect="1"/>
          </p:cNvPicPr>
          <p:nvPr/>
        </p:nvPicPr>
        <p:blipFill>
          <a:blip r:embed="rId2"/>
          <a:stretch>
            <a:fillRect/>
          </a:stretch>
        </p:blipFill>
        <p:spPr>
          <a:xfrm>
            <a:off x="6692901" y="819151"/>
            <a:ext cx="5409281" cy="4971862"/>
          </a:xfrm>
          <a:prstGeom prst="rect">
            <a:avLst/>
          </a:prstGeom>
        </p:spPr>
      </p:pic>
      <p:pic>
        <p:nvPicPr>
          <p:cNvPr id="2050" name="Picture 2">
            <a:extLst>
              <a:ext uri="{FF2B5EF4-FFF2-40B4-BE49-F238E27FC236}">
                <a16:creationId xmlns:a16="http://schemas.microsoft.com/office/drawing/2014/main" id="{9C641919-9122-440B-8A89-6B50CD83CC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6" t="61167" r="3992" b="3046"/>
          <a:stretch/>
        </p:blipFill>
        <p:spPr bwMode="auto">
          <a:xfrm rot="264340">
            <a:off x="6694991" y="5224496"/>
            <a:ext cx="4892493" cy="140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81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FDEF644-7B9C-43D0-B64B-66606C79AEEF}"/>
              </a:ext>
            </a:extLst>
          </p:cNvPr>
          <p:cNvSpPr>
            <a:spLocks noGrp="1"/>
          </p:cNvSpPr>
          <p:nvPr>
            <p:ph type="title"/>
          </p:nvPr>
        </p:nvSpPr>
        <p:spPr>
          <a:xfrm>
            <a:off x="747711" y="186018"/>
            <a:ext cx="9404723" cy="906182"/>
          </a:xfrm>
        </p:spPr>
        <p:txBody>
          <a:bodyPr/>
          <a:lstStyle/>
          <a:p>
            <a:r>
              <a:rPr lang="es-ES" dirty="0"/>
              <a:t>Nuestro barrio</a:t>
            </a:r>
          </a:p>
        </p:txBody>
      </p:sp>
      <p:sp>
        <p:nvSpPr>
          <p:cNvPr id="3" name="Contenidor de contingut 2">
            <a:extLst>
              <a:ext uri="{FF2B5EF4-FFF2-40B4-BE49-F238E27FC236}">
                <a16:creationId xmlns:a16="http://schemas.microsoft.com/office/drawing/2014/main" id="{0E0C39F7-9B6E-4E2F-9024-59A029932C56}"/>
              </a:ext>
            </a:extLst>
          </p:cNvPr>
          <p:cNvSpPr>
            <a:spLocks noGrp="1"/>
          </p:cNvSpPr>
          <p:nvPr>
            <p:ph idx="1"/>
          </p:nvPr>
        </p:nvSpPr>
        <p:spPr>
          <a:xfrm>
            <a:off x="354012" y="1092200"/>
            <a:ext cx="6732588" cy="5321299"/>
          </a:xfrm>
        </p:spPr>
        <p:txBody>
          <a:bodyPr>
            <a:normAutofit/>
          </a:bodyPr>
          <a:lstStyle/>
          <a:p>
            <a:r>
              <a:rPr lang="es-ES" sz="2000" dirty="0"/>
              <a:t>Actualmente tenemos tres plazas:</a:t>
            </a:r>
          </a:p>
          <a:p>
            <a:r>
              <a:rPr lang="es-ES" sz="2000" dirty="0"/>
              <a:t>1. Plaza Barcelona es un parking al lado del antiguo estadio </a:t>
            </a:r>
            <a:r>
              <a:rPr lang="es-ES" sz="2000" dirty="0" err="1"/>
              <a:t>Lluis</a:t>
            </a:r>
            <a:r>
              <a:rPr lang="es-ES" sz="2000" dirty="0"/>
              <a:t> </a:t>
            </a:r>
            <a:r>
              <a:rPr lang="es-ES" sz="2000" dirty="0" err="1"/>
              <a:t>Sitjar</a:t>
            </a:r>
            <a:r>
              <a:rPr lang="es-ES" sz="2000" dirty="0"/>
              <a:t>, al lado realizamos los  mercadillos y otras actividades, pero el lugar es pequeño.</a:t>
            </a:r>
          </a:p>
          <a:p>
            <a:r>
              <a:rPr lang="es-ES" sz="2000" dirty="0"/>
              <a:t>2. Plaza Es </a:t>
            </a:r>
            <a:r>
              <a:rPr lang="es-ES" sz="2000" dirty="0" err="1"/>
              <a:t>Fortí</a:t>
            </a:r>
            <a:r>
              <a:rPr lang="es-ES" sz="2000" dirty="0"/>
              <a:t> asignada al paso de vehículos. No tiene ninguna utilidad.</a:t>
            </a:r>
          </a:p>
          <a:p>
            <a:r>
              <a:rPr lang="es-ES" sz="2000" dirty="0"/>
              <a:t>3. La Plaza Madrid en esta plaza es donde realizamos la mayoría de nuestras actividades.</a:t>
            </a:r>
          </a:p>
          <a:p>
            <a:r>
              <a:rPr lang="es-ES" sz="2000" dirty="0"/>
              <a:t>También, tenemos falta de aparcamientos</a:t>
            </a:r>
          </a:p>
          <a:p>
            <a:r>
              <a:rPr lang="es-ES" sz="2000" dirty="0"/>
              <a:t>No disponemos de ninguna escuela, centro de salud, ni equipamientos deportivos en el barrio, los únicos que hay son los del Club Militar Es </a:t>
            </a:r>
            <a:r>
              <a:rPr lang="es-ES" sz="2000" dirty="0" err="1"/>
              <a:t>Fortí</a:t>
            </a:r>
            <a:r>
              <a:rPr lang="es-ES" sz="2000" dirty="0"/>
              <a:t> con un uso restringido a sus socios, principalmente militares.</a:t>
            </a:r>
          </a:p>
        </p:txBody>
      </p:sp>
      <p:pic>
        <p:nvPicPr>
          <p:cNvPr id="4" name="Imatge 3">
            <a:hlinkClick r:id="rId2"/>
            <a:extLst>
              <a:ext uri="{FF2B5EF4-FFF2-40B4-BE49-F238E27FC236}">
                <a16:creationId xmlns:a16="http://schemas.microsoft.com/office/drawing/2014/main" id="{FBAB97A3-0F2A-4757-9F0D-97F42C629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43" t="4762" r="8496" b="6548"/>
          <a:stretch/>
        </p:blipFill>
        <p:spPr bwMode="auto">
          <a:xfrm>
            <a:off x="6988953" y="186018"/>
            <a:ext cx="5076048" cy="64859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2962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6B7FA2B-F0C7-4AF3-BB28-01AC2114C045}"/>
              </a:ext>
            </a:extLst>
          </p:cNvPr>
          <p:cNvSpPr>
            <a:spLocks noGrp="1"/>
          </p:cNvSpPr>
          <p:nvPr>
            <p:ph type="title"/>
          </p:nvPr>
        </p:nvSpPr>
        <p:spPr>
          <a:xfrm>
            <a:off x="645130" y="224118"/>
            <a:ext cx="9404723" cy="880782"/>
          </a:xfrm>
        </p:spPr>
        <p:txBody>
          <a:bodyPr/>
          <a:lstStyle/>
          <a:p>
            <a:r>
              <a:rPr lang="es-ES" dirty="0"/>
              <a:t>Nuestro barrio</a:t>
            </a:r>
          </a:p>
        </p:txBody>
      </p:sp>
      <p:sp>
        <p:nvSpPr>
          <p:cNvPr id="3" name="Contenidor de contingut 2">
            <a:extLst>
              <a:ext uri="{FF2B5EF4-FFF2-40B4-BE49-F238E27FC236}">
                <a16:creationId xmlns:a16="http://schemas.microsoft.com/office/drawing/2014/main" id="{5A99D9F6-1E4C-448D-8303-A7F453E36E97}"/>
              </a:ext>
            </a:extLst>
          </p:cNvPr>
          <p:cNvSpPr>
            <a:spLocks noGrp="1"/>
          </p:cNvSpPr>
          <p:nvPr>
            <p:ph idx="1"/>
          </p:nvPr>
        </p:nvSpPr>
        <p:spPr>
          <a:xfrm>
            <a:off x="431800" y="1003300"/>
            <a:ext cx="8065857" cy="5245099"/>
          </a:xfrm>
        </p:spPr>
        <p:txBody>
          <a:bodyPr>
            <a:normAutofit/>
          </a:bodyPr>
          <a:lstStyle/>
          <a:p>
            <a:r>
              <a:rPr lang="es-ES" sz="2000" dirty="0"/>
              <a:t>Se trata de uno de los 25 barrios más poblados, con 7.379 personas empadronadas a 1-1-2020 i con 3.175 unidades de convivencia.</a:t>
            </a:r>
          </a:p>
          <a:p>
            <a:r>
              <a:rPr lang="es-ES" sz="2000" dirty="0"/>
              <a:t> Por otra parte, de cada 100 personas empadronadas 22 han nacido en el extranjero, 12 de ellas en algún país extracomunitario.</a:t>
            </a:r>
          </a:p>
          <a:p>
            <a:r>
              <a:rPr lang="es-ES" sz="2000" dirty="0"/>
              <a:t> Aunque la mitad de su territorio está ocupada por instalaciones deportivas y militares, es uno de los 20 barrios más densos del municipio, con 236,3 personas por hectárea. </a:t>
            </a:r>
          </a:p>
          <a:p>
            <a:r>
              <a:rPr lang="es-ES" sz="2000" dirty="0"/>
              <a:t> Realmente, su crecimiento ha sido prácticamente nulo desde el año 2004. Resaltar un cambio en la fisonomía y la actividad económica del barrio con la construcción de dos hoteles urbanos.</a:t>
            </a:r>
          </a:p>
          <a:p>
            <a:r>
              <a:rPr lang="es-ES" sz="2000" dirty="0"/>
              <a:t> Por otro lado, tenemos el edificio más alto de Baleares, la Torre Es </a:t>
            </a:r>
            <a:r>
              <a:rPr lang="es-ES" sz="2000" dirty="0" err="1"/>
              <a:t>Fortí</a:t>
            </a:r>
            <a:r>
              <a:rPr lang="es-ES" sz="2000" dirty="0"/>
              <a:t> que tiene 65 metros de altura, distribuidos en 23 alturas</a:t>
            </a:r>
          </a:p>
        </p:txBody>
      </p:sp>
      <p:pic>
        <p:nvPicPr>
          <p:cNvPr id="4" name="Imatge 3">
            <a:extLst>
              <a:ext uri="{FF2B5EF4-FFF2-40B4-BE49-F238E27FC236}">
                <a16:creationId xmlns:a16="http://schemas.microsoft.com/office/drawing/2014/main" id="{32A7DC59-30DB-4873-BA4B-D83B2A3658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3997" y="330198"/>
            <a:ext cx="3644712" cy="6108701"/>
          </a:xfrm>
          <a:prstGeom prst="rect">
            <a:avLst/>
          </a:prstGeom>
          <a:noFill/>
          <a:ln>
            <a:noFill/>
          </a:ln>
        </p:spPr>
      </p:pic>
    </p:spTree>
    <p:extLst>
      <p:ext uri="{BB962C8B-B14F-4D97-AF65-F5344CB8AC3E}">
        <p14:creationId xmlns:p14="http://schemas.microsoft.com/office/powerpoint/2010/main" val="2724243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A5F0691-82B7-40A3-A32B-878539E9286A}"/>
              </a:ext>
            </a:extLst>
          </p:cNvPr>
          <p:cNvSpPr>
            <a:spLocks noGrp="1"/>
          </p:cNvSpPr>
          <p:nvPr>
            <p:ph type="title"/>
          </p:nvPr>
        </p:nvSpPr>
        <p:spPr>
          <a:xfrm>
            <a:off x="645130" y="224118"/>
            <a:ext cx="9404723" cy="677582"/>
          </a:xfrm>
        </p:spPr>
        <p:txBody>
          <a:bodyPr/>
          <a:lstStyle/>
          <a:p>
            <a:r>
              <a:rPr lang="es-ES" dirty="0"/>
              <a:t>Nuestro barrio</a:t>
            </a:r>
          </a:p>
        </p:txBody>
      </p:sp>
      <p:sp>
        <p:nvSpPr>
          <p:cNvPr id="3" name="Contenidor de contingut 2">
            <a:extLst>
              <a:ext uri="{FF2B5EF4-FFF2-40B4-BE49-F238E27FC236}">
                <a16:creationId xmlns:a16="http://schemas.microsoft.com/office/drawing/2014/main" id="{1212B200-3542-4186-8F36-214A20118C76}"/>
              </a:ext>
            </a:extLst>
          </p:cNvPr>
          <p:cNvSpPr>
            <a:spLocks noGrp="1"/>
          </p:cNvSpPr>
          <p:nvPr>
            <p:ph idx="1"/>
          </p:nvPr>
        </p:nvSpPr>
        <p:spPr>
          <a:xfrm>
            <a:off x="104764" y="901700"/>
            <a:ext cx="6740085" cy="5664198"/>
          </a:xfrm>
        </p:spPr>
        <p:txBody>
          <a:bodyPr>
            <a:noAutofit/>
          </a:bodyPr>
          <a:lstStyle/>
          <a:p>
            <a:r>
              <a:rPr lang="es-ES" sz="2000" dirty="0"/>
              <a:t>El barrio al ser de edificios construidos entre las décadas de los 50, 60, 70 y 80 está principalmente habitado por personas mayores y jubilados, la mayoría de las viviendas son de su propiedad, no suelen tener problemas económicos, pero sí muchos estos jubilados están ayudando al sustento económico de sus hijos y nietos.</a:t>
            </a:r>
          </a:p>
          <a:p>
            <a:r>
              <a:rPr lang="es-ES" sz="2000" dirty="0"/>
              <a:t>Lo que pasan más dificultades económicas y carecen de recursos son la mayoría de vecinos de todas las edades y colectivos que están pagando una hipoteca o van de alquiler, alquileres que estos últimos años se han encarecido mucho.</a:t>
            </a:r>
          </a:p>
          <a:p>
            <a:r>
              <a:rPr lang="es-ES" sz="2000" dirty="0"/>
              <a:t> Lógicamente, al no tener familiares aquí, son los recién llegados principalmente emigrantes los que tienen mayores dificultades económicas. </a:t>
            </a:r>
          </a:p>
        </p:txBody>
      </p:sp>
      <p:pic>
        <p:nvPicPr>
          <p:cNvPr id="5" name="Imatge 4">
            <a:extLst>
              <a:ext uri="{FF2B5EF4-FFF2-40B4-BE49-F238E27FC236}">
                <a16:creationId xmlns:a16="http://schemas.microsoft.com/office/drawing/2014/main" id="{9EEBEDF9-0C6B-4742-A259-25034DEC8561}"/>
              </a:ext>
            </a:extLst>
          </p:cNvPr>
          <p:cNvPicPr>
            <a:picLocks noChangeAspect="1"/>
          </p:cNvPicPr>
          <p:nvPr/>
        </p:nvPicPr>
        <p:blipFill>
          <a:blip r:embed="rId2"/>
          <a:stretch>
            <a:fillRect/>
          </a:stretch>
        </p:blipFill>
        <p:spPr>
          <a:xfrm>
            <a:off x="6844849" y="292102"/>
            <a:ext cx="5242387" cy="5979831"/>
          </a:xfrm>
          <a:prstGeom prst="rect">
            <a:avLst/>
          </a:prstGeom>
        </p:spPr>
      </p:pic>
    </p:spTree>
    <p:extLst>
      <p:ext uri="{BB962C8B-B14F-4D97-AF65-F5344CB8AC3E}">
        <p14:creationId xmlns:p14="http://schemas.microsoft.com/office/powerpoint/2010/main" val="2757532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6F2F43D-1E24-4D83-9B97-D17FC09053D5}"/>
              </a:ext>
            </a:extLst>
          </p:cNvPr>
          <p:cNvSpPr>
            <a:spLocks noGrp="1"/>
          </p:cNvSpPr>
          <p:nvPr>
            <p:ph type="title"/>
          </p:nvPr>
        </p:nvSpPr>
        <p:spPr>
          <a:xfrm>
            <a:off x="240879" y="162860"/>
            <a:ext cx="9404723" cy="893482"/>
          </a:xfrm>
        </p:spPr>
        <p:txBody>
          <a:bodyPr/>
          <a:lstStyle/>
          <a:p>
            <a:r>
              <a:rPr lang="es-ES" dirty="0"/>
              <a:t>Nuestro barrio</a:t>
            </a:r>
          </a:p>
        </p:txBody>
      </p:sp>
      <p:sp>
        <p:nvSpPr>
          <p:cNvPr id="3" name="Contenidor de contingut 2">
            <a:extLst>
              <a:ext uri="{FF2B5EF4-FFF2-40B4-BE49-F238E27FC236}">
                <a16:creationId xmlns:a16="http://schemas.microsoft.com/office/drawing/2014/main" id="{0DF9679C-BEB7-4257-972C-810DBFEAF9CE}"/>
              </a:ext>
            </a:extLst>
          </p:cNvPr>
          <p:cNvSpPr>
            <a:spLocks noGrp="1"/>
          </p:cNvSpPr>
          <p:nvPr>
            <p:ph idx="1"/>
          </p:nvPr>
        </p:nvSpPr>
        <p:spPr>
          <a:xfrm>
            <a:off x="114301" y="1056342"/>
            <a:ext cx="6572249" cy="5583028"/>
          </a:xfrm>
        </p:spPr>
        <p:txBody>
          <a:bodyPr>
            <a:normAutofit/>
          </a:bodyPr>
          <a:lstStyle/>
          <a:p>
            <a:r>
              <a:rPr lang="es-ES" sz="2200" dirty="0"/>
              <a:t>Nosotros estamos intentando integrarlos en el barrio y en todas nuestras actividades.</a:t>
            </a:r>
          </a:p>
          <a:p>
            <a:r>
              <a:rPr lang="es-ES" sz="2200" dirty="0"/>
              <a:t>Por otra parte, hay diversidad de comercios que colaboran y participan con la asociación y tienen todo nuestro apoyo.</a:t>
            </a:r>
          </a:p>
          <a:p>
            <a:r>
              <a:rPr lang="es-ES" sz="2200" dirty="0"/>
              <a:t>Actualmente, algunas actividades conjuntas las podemos realizar en el local y patio de la Parroquia de San Sebastián, en el club </a:t>
            </a:r>
            <a:r>
              <a:rPr lang="es-ES" sz="2200" dirty="0" err="1"/>
              <a:t>Gent</a:t>
            </a:r>
            <a:r>
              <a:rPr lang="es-ES" sz="2200" dirty="0"/>
              <a:t> Gran Es </a:t>
            </a:r>
            <a:r>
              <a:rPr lang="es-ES" sz="2200" dirty="0" err="1"/>
              <a:t>Fortí</a:t>
            </a:r>
            <a:r>
              <a:rPr lang="es-ES" sz="2200" dirty="0"/>
              <a:t>, en el Centro Cultural Casa Planas y en el Casal de </a:t>
            </a:r>
            <a:r>
              <a:rPr lang="es-ES" sz="2200" dirty="0" err="1"/>
              <a:t>Barri</a:t>
            </a:r>
            <a:r>
              <a:rPr lang="es-ES" sz="2200" dirty="0"/>
              <a:t> Es </a:t>
            </a:r>
            <a:r>
              <a:rPr lang="es-ES" sz="2200" dirty="0" err="1"/>
              <a:t>Fortí</a:t>
            </a:r>
            <a:r>
              <a:rPr lang="es-ES" sz="2200" dirty="0"/>
              <a:t>, abierto en febrero de 2019. </a:t>
            </a:r>
          </a:p>
          <a:p>
            <a:r>
              <a:rPr lang="es-ES" sz="2200" dirty="0"/>
              <a:t>Con todas las entidades y comerciantes tenemos muy buenas relaciones de colaboración y participación.</a:t>
            </a:r>
          </a:p>
          <a:p>
            <a:endParaRPr lang="es-ES" dirty="0"/>
          </a:p>
        </p:txBody>
      </p:sp>
      <p:pic>
        <p:nvPicPr>
          <p:cNvPr id="5" name="Imatge 4">
            <a:extLst>
              <a:ext uri="{FF2B5EF4-FFF2-40B4-BE49-F238E27FC236}">
                <a16:creationId xmlns:a16="http://schemas.microsoft.com/office/drawing/2014/main" id="{5B1D2198-256E-418B-87CE-2636F54154F6}"/>
              </a:ext>
            </a:extLst>
          </p:cNvPr>
          <p:cNvPicPr>
            <a:picLocks noChangeAspect="1"/>
          </p:cNvPicPr>
          <p:nvPr/>
        </p:nvPicPr>
        <p:blipFill rotWithShape="1">
          <a:blip r:embed="rId2"/>
          <a:srcRect r="44017"/>
          <a:stretch/>
        </p:blipFill>
        <p:spPr>
          <a:xfrm>
            <a:off x="6813128" y="256729"/>
            <a:ext cx="5137994" cy="6382641"/>
          </a:xfrm>
          <a:prstGeom prst="rect">
            <a:avLst/>
          </a:prstGeom>
        </p:spPr>
      </p:pic>
    </p:spTree>
    <p:extLst>
      <p:ext uri="{BB962C8B-B14F-4D97-AF65-F5344CB8AC3E}">
        <p14:creationId xmlns:p14="http://schemas.microsoft.com/office/powerpoint/2010/main" val="3980020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A660A4C-9DCF-416E-84D3-14EC6BF75299}"/>
              </a:ext>
            </a:extLst>
          </p:cNvPr>
          <p:cNvSpPr>
            <a:spLocks noGrp="1"/>
          </p:cNvSpPr>
          <p:nvPr>
            <p:ph type="title"/>
          </p:nvPr>
        </p:nvSpPr>
        <p:spPr>
          <a:xfrm>
            <a:off x="526085" y="520701"/>
            <a:ext cx="8596668" cy="1320800"/>
          </a:xfrm>
        </p:spPr>
        <p:txBody>
          <a:bodyPr/>
          <a:lstStyle/>
          <a:p>
            <a:r>
              <a:rPr lang="es-ES" dirty="0"/>
              <a:t>Qué queremos:</a:t>
            </a:r>
          </a:p>
        </p:txBody>
      </p:sp>
      <p:sp>
        <p:nvSpPr>
          <p:cNvPr id="3" name="Contenidor de contingut 2">
            <a:extLst>
              <a:ext uri="{FF2B5EF4-FFF2-40B4-BE49-F238E27FC236}">
                <a16:creationId xmlns:a16="http://schemas.microsoft.com/office/drawing/2014/main" id="{6D0B48AE-5FE6-464D-9F33-E687F09854B9}"/>
              </a:ext>
            </a:extLst>
          </p:cNvPr>
          <p:cNvSpPr>
            <a:spLocks noGrp="1"/>
          </p:cNvSpPr>
          <p:nvPr>
            <p:ph idx="1"/>
          </p:nvPr>
        </p:nvSpPr>
        <p:spPr>
          <a:xfrm>
            <a:off x="317500" y="1384300"/>
            <a:ext cx="9732353" cy="4864099"/>
          </a:xfrm>
        </p:spPr>
        <p:txBody>
          <a:bodyPr>
            <a:normAutofit/>
          </a:bodyPr>
          <a:lstStyle/>
          <a:p>
            <a:r>
              <a:rPr lang="es-ES" sz="3600" dirty="0"/>
              <a:t>Continuar y mantener las fiestas tradicionales de Sant Antoni/Sebastià y las fiestas de verano en nuestro barrio, con unas fiestas alegres y divertidas con la participación de todos los que vivimos en el barrio para crear un ambiente integrador, de amistad y solidaridad. Haciendo barrio, haciendo pueblo. “</a:t>
            </a:r>
            <a:r>
              <a:rPr lang="es-ES" sz="3600" dirty="0" err="1"/>
              <a:t>Fent</a:t>
            </a:r>
            <a:r>
              <a:rPr lang="es-ES" sz="3600" dirty="0"/>
              <a:t> </a:t>
            </a:r>
            <a:r>
              <a:rPr lang="es-ES" sz="3600" dirty="0" err="1"/>
              <a:t>barri</a:t>
            </a:r>
            <a:r>
              <a:rPr lang="es-ES" sz="3600" dirty="0"/>
              <a:t>, </a:t>
            </a:r>
            <a:r>
              <a:rPr lang="es-ES" sz="3600" dirty="0" err="1"/>
              <a:t>fent</a:t>
            </a:r>
            <a:r>
              <a:rPr lang="es-ES" sz="3600" dirty="0"/>
              <a:t> </a:t>
            </a:r>
            <a:r>
              <a:rPr lang="es-ES" sz="3600" dirty="0" err="1"/>
              <a:t>poble</a:t>
            </a:r>
            <a:r>
              <a:rPr lang="es-ES" sz="3600" dirty="0"/>
              <a:t>”.</a:t>
            </a:r>
          </a:p>
        </p:txBody>
      </p:sp>
      <p:pic>
        <p:nvPicPr>
          <p:cNvPr id="4" name="Picture 2" descr="Associació de Veïns Es Fortí">
            <a:extLst>
              <a:ext uri="{FF2B5EF4-FFF2-40B4-BE49-F238E27FC236}">
                <a16:creationId xmlns:a16="http://schemas.microsoft.com/office/drawing/2014/main" id="{31DBE3DC-5873-4D9D-806D-2E69E8332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5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9379590-158A-4BAD-B006-8DF3EEA0A23D}"/>
              </a:ext>
            </a:extLst>
          </p:cNvPr>
          <p:cNvSpPr>
            <a:spLocks noGrp="1"/>
          </p:cNvSpPr>
          <p:nvPr>
            <p:ph type="title"/>
          </p:nvPr>
        </p:nvSpPr>
        <p:spPr>
          <a:xfrm>
            <a:off x="684211" y="213660"/>
            <a:ext cx="9404723" cy="791882"/>
          </a:xfrm>
        </p:spPr>
        <p:txBody>
          <a:bodyPr/>
          <a:lstStyle/>
          <a:p>
            <a:r>
              <a:rPr lang="es-ES" dirty="0"/>
              <a:t>Qué queremos:</a:t>
            </a:r>
          </a:p>
        </p:txBody>
      </p:sp>
      <p:sp>
        <p:nvSpPr>
          <p:cNvPr id="3" name="Contenidor de contingut 2">
            <a:extLst>
              <a:ext uri="{FF2B5EF4-FFF2-40B4-BE49-F238E27FC236}">
                <a16:creationId xmlns:a16="http://schemas.microsoft.com/office/drawing/2014/main" id="{B5BC0071-6534-47F9-8F23-92F40177EB13}"/>
              </a:ext>
            </a:extLst>
          </p:cNvPr>
          <p:cNvSpPr>
            <a:spLocks noGrp="1"/>
          </p:cNvSpPr>
          <p:nvPr>
            <p:ph idx="1"/>
          </p:nvPr>
        </p:nvSpPr>
        <p:spPr>
          <a:xfrm>
            <a:off x="254000" y="1005542"/>
            <a:ext cx="11747500" cy="5242857"/>
          </a:xfrm>
        </p:spPr>
        <p:txBody>
          <a:bodyPr>
            <a:noAutofit/>
          </a:bodyPr>
          <a:lstStyle/>
          <a:p>
            <a:r>
              <a:rPr lang="es-ES" sz="3000" dirty="0"/>
              <a:t>Continuar desarrollando nuestra labor reivindicativa en nuestro barrio para mejorar la cohesión y calidad de vida de todos los vecinos y vecinas, y por tanto, aumentar la coordinación y participación de todos: vecinos, entidades y comerciantes. Dando vida al barrio y potenciando la actividad del pequeño comercio del barrio. </a:t>
            </a:r>
          </a:p>
          <a:p>
            <a:r>
              <a:rPr lang="es-ES" sz="3000" dirty="0"/>
              <a:t>Seguiremos promoviendo iniciativas en defensa de las causas que provocan la exclusión social, en propuestas sostenibles por el medio ambiente y ayuda con iniciativas colaborativas y participativas que promueven el ecologismo, la sostenibilidad y la integración.</a:t>
            </a:r>
          </a:p>
        </p:txBody>
      </p:sp>
      <p:pic>
        <p:nvPicPr>
          <p:cNvPr id="4" name="Picture 2" descr="Associació de Veïns Es Fortí">
            <a:extLst>
              <a:ext uri="{FF2B5EF4-FFF2-40B4-BE49-F238E27FC236}">
                <a16:creationId xmlns:a16="http://schemas.microsoft.com/office/drawing/2014/main" id="{CB282224-B060-4873-8677-F90773277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6905" y="154431"/>
            <a:ext cx="3684058" cy="79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67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BEF24D3-4124-4FAA-8E8D-9DEE1E537C5F}"/>
              </a:ext>
            </a:extLst>
          </p:cNvPr>
          <p:cNvSpPr>
            <a:spLocks noGrp="1"/>
          </p:cNvSpPr>
          <p:nvPr>
            <p:ph type="title"/>
          </p:nvPr>
        </p:nvSpPr>
        <p:spPr>
          <a:xfrm>
            <a:off x="442911" y="325718"/>
            <a:ext cx="9404723" cy="741082"/>
          </a:xfrm>
        </p:spPr>
        <p:txBody>
          <a:bodyPr/>
          <a:lstStyle/>
          <a:p>
            <a:r>
              <a:rPr lang="es-ES" dirty="0"/>
              <a:t>Qué queremos:</a:t>
            </a:r>
          </a:p>
        </p:txBody>
      </p:sp>
      <p:sp>
        <p:nvSpPr>
          <p:cNvPr id="3" name="Contenidor de contingut 2">
            <a:extLst>
              <a:ext uri="{FF2B5EF4-FFF2-40B4-BE49-F238E27FC236}">
                <a16:creationId xmlns:a16="http://schemas.microsoft.com/office/drawing/2014/main" id="{40CFD634-0174-4690-8C7D-BC00129143A8}"/>
              </a:ext>
            </a:extLst>
          </p:cNvPr>
          <p:cNvSpPr>
            <a:spLocks noGrp="1"/>
          </p:cNvSpPr>
          <p:nvPr>
            <p:ph idx="1"/>
          </p:nvPr>
        </p:nvSpPr>
        <p:spPr>
          <a:xfrm>
            <a:off x="0" y="1193800"/>
            <a:ext cx="11963400" cy="5211482"/>
          </a:xfrm>
        </p:spPr>
        <p:txBody>
          <a:bodyPr>
            <a:normAutofit/>
          </a:bodyPr>
          <a:lstStyle/>
          <a:p>
            <a:r>
              <a:rPr lang="es-ES" sz="3200" dirty="0"/>
              <a:t>Facilitar un abanico de actividades, sociales, educativas, culturales, musicales, deportivas y solidarias con charlas y conferencias para conseguir una mayor colaboración y participación. </a:t>
            </a:r>
          </a:p>
          <a:p>
            <a:r>
              <a:rPr lang="es-ES" sz="3200" dirty="0"/>
              <a:t>Todo esto nos sirve para fomentar los valores sociales y culturales y para conocernos, para facilitar las relaciones comunitarios, intergeneracionales e interculturales que servirán para mejorar la cohesión social de nuestro entorno y por supuesto de la ciudad.</a:t>
            </a:r>
          </a:p>
        </p:txBody>
      </p:sp>
      <p:pic>
        <p:nvPicPr>
          <p:cNvPr id="4" name="Picture 2" descr="Associació de Veïns Es Fortí">
            <a:extLst>
              <a:ext uri="{FF2B5EF4-FFF2-40B4-BE49-F238E27FC236}">
                <a16:creationId xmlns:a16="http://schemas.microsoft.com/office/drawing/2014/main" id="{173B6718-9550-4E11-9D46-6CC78104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84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5D0CD63-DC83-411B-8F00-03F76B7329F8}"/>
              </a:ext>
            </a:extLst>
          </p:cNvPr>
          <p:cNvSpPr>
            <a:spLocks noGrp="1"/>
          </p:cNvSpPr>
          <p:nvPr>
            <p:ph type="title"/>
          </p:nvPr>
        </p:nvSpPr>
        <p:spPr>
          <a:xfrm>
            <a:off x="838200" y="232710"/>
            <a:ext cx="9238034" cy="753782"/>
          </a:xfrm>
        </p:spPr>
        <p:txBody>
          <a:bodyPr/>
          <a:lstStyle/>
          <a:p>
            <a:r>
              <a:rPr lang="es-ES" dirty="0"/>
              <a:t>Quienes somos:</a:t>
            </a:r>
          </a:p>
        </p:txBody>
      </p:sp>
      <p:sp>
        <p:nvSpPr>
          <p:cNvPr id="3" name="Contenidor de contingut 2">
            <a:extLst>
              <a:ext uri="{FF2B5EF4-FFF2-40B4-BE49-F238E27FC236}">
                <a16:creationId xmlns:a16="http://schemas.microsoft.com/office/drawing/2014/main" id="{BD364591-C0CD-49BD-9CF0-C0B3955F8B72}"/>
              </a:ext>
            </a:extLst>
          </p:cNvPr>
          <p:cNvSpPr>
            <a:spLocks noGrp="1"/>
          </p:cNvSpPr>
          <p:nvPr>
            <p:ph idx="1"/>
          </p:nvPr>
        </p:nvSpPr>
        <p:spPr>
          <a:xfrm>
            <a:off x="211667" y="1064866"/>
            <a:ext cx="11624733" cy="5139641"/>
          </a:xfrm>
        </p:spPr>
        <p:txBody>
          <a:bodyPr>
            <a:noAutofit/>
          </a:bodyPr>
          <a:lstStyle/>
          <a:p>
            <a:pPr>
              <a:lnSpc>
                <a:spcPct val="107000"/>
              </a:lnSpc>
              <a:spcAft>
                <a:spcPts val="800"/>
              </a:spcAft>
            </a:pPr>
            <a:r>
              <a:rPr lang="es-ES" sz="2800" dirty="0">
                <a:latin typeface="Calibri" panose="020F0502020204030204" pitchFamily="34" charset="0"/>
                <a:ea typeface="DengXian" panose="02010600030101010101" pitchFamily="2" charset="-122"/>
                <a:cs typeface="Times New Roman" panose="02020603050405020304" pitchFamily="18" charset="0"/>
              </a:rPr>
              <a:t>Una Asociación de vecinos, sin animo de lucro, con el funcionamiento</a:t>
            </a:r>
            <a:r>
              <a:rPr lang="es-ES" sz="2800" dirty="0">
                <a:effectLst/>
                <a:latin typeface="Calibri" panose="020F0502020204030204" pitchFamily="34" charset="0"/>
                <a:ea typeface="DengXian" panose="02010600030101010101" pitchFamily="2" charset="-122"/>
                <a:cs typeface="Times New Roman" panose="02020603050405020304" pitchFamily="18" charset="0"/>
              </a:rPr>
              <a:t> propio de las asociaciones de vecinos, organizando reuniones, juntas y comisiones conjuntas de trabajo,  actividades y acciones  reivindicativas para la mejora del barrio, medioambientales, etc., con </a:t>
            </a:r>
            <a:r>
              <a:rPr lang="es-ES" sz="2800" b="1" u="sng" dirty="0">
                <a:effectLst/>
                <a:latin typeface="Calibri" panose="020F0502020204030204" pitchFamily="34" charset="0"/>
                <a:ea typeface="DengXian" panose="02010600030101010101" pitchFamily="2" charset="-122"/>
                <a:cs typeface="Times New Roman" panose="02020603050405020304" pitchFamily="18" charset="0"/>
              </a:rPr>
              <a:t>la participación </a:t>
            </a:r>
            <a:r>
              <a:rPr lang="es-ES" sz="2800" dirty="0">
                <a:effectLst/>
                <a:latin typeface="Calibri" panose="020F0502020204030204" pitchFamily="34" charset="0"/>
                <a:ea typeface="DengXian" panose="02010600030101010101" pitchFamily="2" charset="-122"/>
                <a:cs typeface="Times New Roman" panose="02020603050405020304" pitchFamily="18" charset="0"/>
              </a:rPr>
              <a:t>de los vecinos, comerciantes y entidades colaboradoras de la barriada.</a:t>
            </a:r>
          </a:p>
          <a:p>
            <a:pPr>
              <a:lnSpc>
                <a:spcPct val="107000"/>
              </a:lnSpc>
              <a:spcAft>
                <a:spcPts val="800"/>
              </a:spcAft>
            </a:pPr>
            <a:r>
              <a:rPr lang="es-ES" sz="2800" dirty="0">
                <a:effectLst/>
                <a:latin typeface="Calibri" panose="020F0502020204030204" pitchFamily="34" charset="0"/>
                <a:ea typeface="DengXian" panose="02010600030101010101" pitchFamily="2" charset="-122"/>
                <a:cs typeface="Times New Roman" panose="02020603050405020304" pitchFamily="18" charset="0"/>
              </a:rPr>
              <a:t>La asociación se fundó en 1.992,  organizando y</a:t>
            </a:r>
            <a:r>
              <a:rPr lang="es-ES" sz="2800" b="1" u="sng" dirty="0">
                <a:effectLst/>
                <a:latin typeface="Calibri" panose="020F0502020204030204" pitchFamily="34" charset="0"/>
                <a:ea typeface="DengXian" panose="02010600030101010101" pitchFamily="2" charset="-122"/>
                <a:cs typeface="Times New Roman" panose="02020603050405020304" pitchFamily="18" charset="0"/>
              </a:rPr>
              <a:t> participando </a:t>
            </a:r>
            <a:r>
              <a:rPr lang="es-ES" sz="2800" dirty="0">
                <a:effectLst/>
                <a:latin typeface="Calibri" panose="020F0502020204030204" pitchFamily="34" charset="0"/>
                <a:ea typeface="DengXian" panose="02010600030101010101" pitchFamily="2" charset="-122"/>
                <a:cs typeface="Times New Roman" panose="02020603050405020304" pitchFamily="18" charset="0"/>
              </a:rPr>
              <a:t>en las fiestas de verano, de Sant Antoni/Sebastià y otras actividades sociales, culturales, deportivas y solidarias hechas en la barriada. Se ha procurado seguir ampliando esta </a:t>
            </a:r>
            <a:r>
              <a:rPr lang="es-ES" sz="2800" b="1" dirty="0">
                <a:effectLst>
                  <a:outerShdw blurRad="38100" dist="38100" dir="2700000" algn="tl">
                    <a:srgbClr val="000000">
                      <a:alpha val="43137"/>
                    </a:srgbClr>
                  </a:outerShdw>
                </a:effectLst>
                <a:latin typeface="Calibri" panose="020F0502020204030204" pitchFamily="34" charset="0"/>
                <a:ea typeface="DengXian" panose="02010600030101010101" pitchFamily="2" charset="-122"/>
                <a:cs typeface="Times New Roman" panose="02020603050405020304" pitchFamily="18" charset="0"/>
              </a:rPr>
              <a:t>participación</a:t>
            </a:r>
            <a:r>
              <a:rPr lang="es-ES" sz="2800" dirty="0">
                <a:effectLst/>
                <a:latin typeface="Calibri" panose="020F0502020204030204" pitchFamily="34" charset="0"/>
                <a:ea typeface="DengXian" panose="02010600030101010101" pitchFamily="2" charset="-122"/>
                <a:cs typeface="Times New Roman" panose="02020603050405020304" pitchFamily="18" charset="0"/>
              </a:rPr>
              <a:t> y siempre contando con la experiencia y consejo de las personas que por algún motivo han dejado de pertenecer al equipo humano.</a:t>
            </a:r>
          </a:p>
        </p:txBody>
      </p:sp>
      <p:pic>
        <p:nvPicPr>
          <p:cNvPr id="5" name="Picture 2" descr="Associació de Veïns Es Fortí">
            <a:extLst>
              <a:ext uri="{FF2B5EF4-FFF2-40B4-BE49-F238E27FC236}">
                <a16:creationId xmlns:a16="http://schemas.microsoft.com/office/drawing/2014/main" id="{51B9EF05-D44F-4B2B-9A06-EA5242E8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133" y="154336"/>
            <a:ext cx="3802258" cy="81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17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D81562F-9B2E-4FD1-95F0-EE06E4360A35}"/>
              </a:ext>
            </a:extLst>
          </p:cNvPr>
          <p:cNvSpPr>
            <a:spLocks noGrp="1"/>
          </p:cNvSpPr>
          <p:nvPr>
            <p:ph type="title"/>
          </p:nvPr>
        </p:nvSpPr>
        <p:spPr/>
        <p:txBody>
          <a:bodyPr/>
          <a:lstStyle/>
          <a:p>
            <a:r>
              <a:rPr lang="es-ES" dirty="0"/>
              <a:t>Qué queremos:</a:t>
            </a:r>
          </a:p>
        </p:txBody>
      </p:sp>
      <p:sp>
        <p:nvSpPr>
          <p:cNvPr id="3" name="Contenidor de contingut 2">
            <a:extLst>
              <a:ext uri="{FF2B5EF4-FFF2-40B4-BE49-F238E27FC236}">
                <a16:creationId xmlns:a16="http://schemas.microsoft.com/office/drawing/2014/main" id="{D385951C-5522-44D0-9E8D-757EAF13CF28}"/>
              </a:ext>
            </a:extLst>
          </p:cNvPr>
          <p:cNvSpPr>
            <a:spLocks noGrp="1"/>
          </p:cNvSpPr>
          <p:nvPr>
            <p:ph idx="1"/>
          </p:nvPr>
        </p:nvSpPr>
        <p:spPr>
          <a:xfrm>
            <a:off x="279400" y="1435100"/>
            <a:ext cx="11684000" cy="4813299"/>
          </a:xfrm>
        </p:spPr>
        <p:txBody>
          <a:bodyPr>
            <a:normAutofit/>
          </a:bodyPr>
          <a:lstStyle/>
          <a:p>
            <a:r>
              <a:rPr lang="es-ES" sz="3800" dirty="0"/>
              <a:t>Fomentar y facilitar la participación de los jóvenes, mujeres, mayores, inmigrantes y recién llegados con sus demandas, propuestas e iniciativas. Para dar espacio y voz a colectivos minoritarios sin espacios y canales para expresarse y que sirva para conseguir una ciudadanía más activa e implicada en la gestión del bien común.</a:t>
            </a:r>
          </a:p>
        </p:txBody>
      </p:sp>
      <p:pic>
        <p:nvPicPr>
          <p:cNvPr id="4" name="Picture 2" descr="Associació de Veïns Es Fortí">
            <a:extLst>
              <a:ext uri="{FF2B5EF4-FFF2-40B4-BE49-F238E27FC236}">
                <a16:creationId xmlns:a16="http://schemas.microsoft.com/office/drawing/2014/main" id="{62A24DAF-078C-4998-9923-245600D34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02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C308F27-EFB6-4921-A602-ABDB9093A9E7}"/>
              </a:ext>
            </a:extLst>
          </p:cNvPr>
          <p:cNvSpPr>
            <a:spLocks noGrp="1"/>
          </p:cNvSpPr>
          <p:nvPr>
            <p:ph type="title"/>
          </p:nvPr>
        </p:nvSpPr>
        <p:spPr>
          <a:xfrm>
            <a:off x="658811" y="203200"/>
            <a:ext cx="9404723" cy="766482"/>
          </a:xfrm>
        </p:spPr>
        <p:txBody>
          <a:bodyPr/>
          <a:lstStyle/>
          <a:p>
            <a:r>
              <a:rPr lang="es-ES" dirty="0"/>
              <a:t>Qué queremos:</a:t>
            </a:r>
          </a:p>
        </p:txBody>
      </p:sp>
      <p:sp>
        <p:nvSpPr>
          <p:cNvPr id="3" name="Contenidor de contingut 2">
            <a:extLst>
              <a:ext uri="{FF2B5EF4-FFF2-40B4-BE49-F238E27FC236}">
                <a16:creationId xmlns:a16="http://schemas.microsoft.com/office/drawing/2014/main" id="{8769196C-7856-4598-B082-2DF0FB83C25D}"/>
              </a:ext>
            </a:extLst>
          </p:cNvPr>
          <p:cNvSpPr>
            <a:spLocks noGrp="1"/>
          </p:cNvSpPr>
          <p:nvPr>
            <p:ph idx="1"/>
          </p:nvPr>
        </p:nvSpPr>
        <p:spPr>
          <a:xfrm>
            <a:off x="254000" y="1219200"/>
            <a:ext cx="7353300" cy="5435600"/>
          </a:xfrm>
        </p:spPr>
        <p:txBody>
          <a:bodyPr>
            <a:normAutofit/>
          </a:bodyPr>
          <a:lstStyle/>
          <a:p>
            <a:r>
              <a:rPr lang="es-ES" sz="3800" dirty="0"/>
              <a:t>Promocionar y dar difusión al tiro con honda, para aumentar la participación de este deporte tan arraigado en nuestra historia y nuestra cultura, que recoge la tradición histórica de los honderos Baleares.</a:t>
            </a:r>
          </a:p>
        </p:txBody>
      </p:sp>
      <p:pic>
        <p:nvPicPr>
          <p:cNvPr id="5" name="Imatge 4">
            <a:extLst>
              <a:ext uri="{FF2B5EF4-FFF2-40B4-BE49-F238E27FC236}">
                <a16:creationId xmlns:a16="http://schemas.microsoft.com/office/drawing/2014/main" id="{469BFF6A-9E17-4236-B794-B75B7C0D034E}"/>
              </a:ext>
            </a:extLst>
          </p:cNvPr>
          <p:cNvPicPr>
            <a:picLocks noChangeAspect="1"/>
          </p:cNvPicPr>
          <p:nvPr/>
        </p:nvPicPr>
        <p:blipFill rotWithShape="1">
          <a:blip r:embed="rId2"/>
          <a:srcRect l="58596" t="42697" r="6636" b="4572"/>
          <a:stretch/>
        </p:blipFill>
        <p:spPr>
          <a:xfrm>
            <a:off x="7732711" y="0"/>
            <a:ext cx="4452798" cy="6828447"/>
          </a:xfrm>
          <a:prstGeom prst="rect">
            <a:avLst/>
          </a:prstGeom>
        </p:spPr>
      </p:pic>
    </p:spTree>
    <p:extLst>
      <p:ext uri="{BB962C8B-B14F-4D97-AF65-F5344CB8AC3E}">
        <p14:creationId xmlns:p14="http://schemas.microsoft.com/office/powerpoint/2010/main" val="1177634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9BEBC2-8434-46EA-8491-901E145008AA}"/>
              </a:ext>
            </a:extLst>
          </p:cNvPr>
          <p:cNvSpPr>
            <a:spLocks noGrp="1"/>
          </p:cNvSpPr>
          <p:nvPr>
            <p:ph type="title"/>
          </p:nvPr>
        </p:nvSpPr>
        <p:spPr>
          <a:xfrm>
            <a:off x="722312" y="254000"/>
            <a:ext cx="8534400" cy="1507067"/>
          </a:xfrm>
        </p:spPr>
        <p:txBody>
          <a:bodyPr>
            <a:normAutofit/>
          </a:bodyPr>
          <a:lstStyle/>
          <a:p>
            <a:r>
              <a:rPr lang="es-ES" sz="4000" dirty="0"/>
              <a:t>Qué queremos:</a:t>
            </a:r>
          </a:p>
        </p:txBody>
      </p:sp>
      <p:sp>
        <p:nvSpPr>
          <p:cNvPr id="3" name="Contenidor de contingut 2">
            <a:extLst>
              <a:ext uri="{FF2B5EF4-FFF2-40B4-BE49-F238E27FC236}">
                <a16:creationId xmlns:a16="http://schemas.microsoft.com/office/drawing/2014/main" id="{AFB6949E-E078-4889-8FBE-9A76A08D7B54}"/>
              </a:ext>
            </a:extLst>
          </p:cNvPr>
          <p:cNvSpPr>
            <a:spLocks noGrp="1"/>
          </p:cNvSpPr>
          <p:nvPr>
            <p:ph idx="1"/>
          </p:nvPr>
        </p:nvSpPr>
        <p:spPr>
          <a:xfrm>
            <a:off x="165100" y="1066800"/>
            <a:ext cx="11861800" cy="5537200"/>
          </a:xfrm>
        </p:spPr>
        <p:txBody>
          <a:bodyPr>
            <a:normAutofit/>
          </a:bodyPr>
          <a:lstStyle/>
          <a:p>
            <a:r>
              <a:rPr lang="es-ES" sz="4000" dirty="0"/>
              <a:t>Continuar y participar con nuestro Ayuntamiento, la Federación de Asociaciones de Vecinos de Palma i otras entidades con su labor de participación en general, sin embargo, principalmente en civismo, educación y valores para conseguir la implicación de colectivos sociales diversos que, en ocasiones, no tienen vías de participación fácil.</a:t>
            </a:r>
          </a:p>
        </p:txBody>
      </p:sp>
      <p:pic>
        <p:nvPicPr>
          <p:cNvPr id="4" name="Picture 2" descr="Associació de Veïns Es Fortí">
            <a:extLst>
              <a:ext uri="{FF2B5EF4-FFF2-40B4-BE49-F238E27FC236}">
                <a16:creationId xmlns:a16="http://schemas.microsoft.com/office/drawing/2014/main" id="{F9F9FE35-E829-4E97-8DFA-88E74112A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08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7645169-B1F5-4234-9CEC-5780B8F8F550}"/>
              </a:ext>
            </a:extLst>
          </p:cNvPr>
          <p:cNvSpPr>
            <a:spLocks noGrp="1"/>
          </p:cNvSpPr>
          <p:nvPr>
            <p:ph type="title"/>
          </p:nvPr>
        </p:nvSpPr>
        <p:spPr>
          <a:xfrm>
            <a:off x="633411" y="149756"/>
            <a:ext cx="9404723" cy="728382"/>
          </a:xfrm>
        </p:spPr>
        <p:txBody>
          <a:bodyPr>
            <a:normAutofit fontScale="90000"/>
          </a:bodyPr>
          <a:lstStyle/>
          <a:p>
            <a:r>
              <a:rPr lang="es-ES" dirty="0"/>
              <a:t>Resultados presupuestos participativos 2016</a:t>
            </a:r>
            <a:br>
              <a:rPr lang="es-ES" dirty="0"/>
            </a:br>
            <a:endParaRPr lang="es-ES" dirty="0"/>
          </a:p>
        </p:txBody>
      </p:sp>
      <p:pic>
        <p:nvPicPr>
          <p:cNvPr id="5" name="Contenidor de contingut 4">
            <a:extLst>
              <a:ext uri="{FF2B5EF4-FFF2-40B4-BE49-F238E27FC236}">
                <a16:creationId xmlns:a16="http://schemas.microsoft.com/office/drawing/2014/main" id="{D40B524A-631D-48AF-A290-BB84ADB5C515}"/>
              </a:ext>
            </a:extLst>
          </p:cNvPr>
          <p:cNvPicPr>
            <a:picLocks noGrp="1" noChangeAspect="1"/>
          </p:cNvPicPr>
          <p:nvPr>
            <p:ph idx="1"/>
          </p:nvPr>
        </p:nvPicPr>
        <p:blipFill>
          <a:blip r:embed="rId2"/>
          <a:stretch>
            <a:fillRect/>
          </a:stretch>
        </p:blipFill>
        <p:spPr>
          <a:xfrm rot="16200000">
            <a:off x="1305575" y="297591"/>
            <a:ext cx="5776589" cy="7120917"/>
          </a:xfrm>
        </p:spPr>
      </p:pic>
      <p:sp>
        <p:nvSpPr>
          <p:cNvPr id="6" name="QuadreDeText 5">
            <a:extLst>
              <a:ext uri="{FF2B5EF4-FFF2-40B4-BE49-F238E27FC236}">
                <a16:creationId xmlns:a16="http://schemas.microsoft.com/office/drawing/2014/main" id="{73BE0EE7-7850-4980-B63B-04B8E763E03F}"/>
              </a:ext>
            </a:extLst>
          </p:cNvPr>
          <p:cNvSpPr txBox="1"/>
          <p:nvPr/>
        </p:nvSpPr>
        <p:spPr>
          <a:xfrm>
            <a:off x="463550" y="699185"/>
            <a:ext cx="8845550" cy="369332"/>
          </a:xfrm>
          <a:prstGeom prst="rect">
            <a:avLst/>
          </a:prstGeom>
          <a:noFill/>
        </p:spPr>
        <p:txBody>
          <a:bodyPr wrap="square">
            <a:spAutoFit/>
          </a:bodyPr>
          <a:lstStyle/>
          <a:p>
            <a:r>
              <a:rPr lang="it-IT" b="0" i="0" dirty="0">
                <a:solidFill>
                  <a:srgbClr val="252525"/>
                </a:solidFill>
                <a:effectLst/>
                <a:latin typeface="Open Sans" panose="020B0606030504020204" pitchFamily="34" charset="0"/>
              </a:rPr>
              <a:t>«</a:t>
            </a:r>
            <a:r>
              <a:rPr lang="it-IT" b="1" i="0" u="none" strike="noStrike" dirty="0">
                <a:effectLst/>
                <a:latin typeface="Open Sans" panose="020B0606030504020204" pitchFamily="34" charset="0"/>
                <a:hlinkClick r:id="rId3"/>
              </a:rPr>
              <a:t>Corredores Verdes y 1a. Fase del futuro bosque urbano de Sa Riera»</a:t>
            </a:r>
            <a:r>
              <a:rPr lang="it-IT" b="0" i="0" dirty="0">
                <a:solidFill>
                  <a:srgbClr val="252525"/>
                </a:solidFill>
                <a:effectLst/>
                <a:latin typeface="Open Sans" panose="020B0606030504020204" pitchFamily="34" charset="0"/>
              </a:rPr>
              <a:t> </a:t>
            </a:r>
            <a:endParaRPr lang="es-ES" dirty="0"/>
          </a:p>
        </p:txBody>
      </p:sp>
    </p:spTree>
    <p:extLst>
      <p:ext uri="{BB962C8B-B14F-4D97-AF65-F5344CB8AC3E}">
        <p14:creationId xmlns:p14="http://schemas.microsoft.com/office/powerpoint/2010/main" val="355800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378050C-5117-4B50-B224-A36926D42F76}"/>
              </a:ext>
            </a:extLst>
          </p:cNvPr>
          <p:cNvSpPr>
            <a:spLocks noGrp="1"/>
          </p:cNvSpPr>
          <p:nvPr>
            <p:ph type="title"/>
          </p:nvPr>
        </p:nvSpPr>
        <p:spPr>
          <a:xfrm>
            <a:off x="205463" y="210120"/>
            <a:ext cx="9907588" cy="1507067"/>
          </a:xfrm>
        </p:spPr>
        <p:txBody>
          <a:bodyPr/>
          <a:lstStyle/>
          <a:p>
            <a:r>
              <a:rPr lang="es-ES" dirty="0"/>
              <a:t>Resultados presupuestos participativos  2016</a:t>
            </a:r>
          </a:p>
        </p:txBody>
      </p:sp>
      <p:pic>
        <p:nvPicPr>
          <p:cNvPr id="5" name="Contenidor de contingut 4">
            <a:extLst>
              <a:ext uri="{FF2B5EF4-FFF2-40B4-BE49-F238E27FC236}">
                <a16:creationId xmlns:a16="http://schemas.microsoft.com/office/drawing/2014/main" id="{D245C379-E27C-42AB-8B03-34F4C2DE9190}"/>
              </a:ext>
            </a:extLst>
          </p:cNvPr>
          <p:cNvPicPr>
            <a:picLocks noGrp="1" noChangeAspect="1"/>
          </p:cNvPicPr>
          <p:nvPr>
            <p:ph idx="1"/>
          </p:nvPr>
        </p:nvPicPr>
        <p:blipFill>
          <a:blip r:embed="rId2"/>
          <a:stretch>
            <a:fillRect/>
          </a:stretch>
        </p:blipFill>
        <p:spPr>
          <a:xfrm rot="16200000">
            <a:off x="4446132" y="-2674335"/>
            <a:ext cx="3505199" cy="11986536"/>
          </a:xfrm>
        </p:spPr>
      </p:pic>
      <p:sp>
        <p:nvSpPr>
          <p:cNvPr id="7" name="QuadreDeText 6">
            <a:extLst>
              <a:ext uri="{FF2B5EF4-FFF2-40B4-BE49-F238E27FC236}">
                <a16:creationId xmlns:a16="http://schemas.microsoft.com/office/drawing/2014/main" id="{4CCDDFD1-67AD-4848-85F7-DC0269D2C920}"/>
              </a:ext>
            </a:extLst>
          </p:cNvPr>
          <p:cNvSpPr txBox="1"/>
          <p:nvPr/>
        </p:nvSpPr>
        <p:spPr>
          <a:xfrm>
            <a:off x="427036" y="763599"/>
            <a:ext cx="9732963" cy="400110"/>
          </a:xfrm>
          <a:prstGeom prst="rect">
            <a:avLst/>
          </a:prstGeom>
          <a:noFill/>
        </p:spPr>
        <p:txBody>
          <a:bodyPr wrap="square">
            <a:spAutoFit/>
          </a:bodyPr>
          <a:lstStyle/>
          <a:p>
            <a:r>
              <a:rPr lang="it-IT" sz="2000" b="0" i="0" dirty="0">
                <a:solidFill>
                  <a:srgbClr val="252525"/>
                </a:solidFill>
                <a:effectLst/>
                <a:latin typeface="Open Sans" panose="020B0606030504020204" pitchFamily="34" charset="0"/>
              </a:rPr>
              <a:t>«</a:t>
            </a:r>
            <a:r>
              <a:rPr lang="it-IT" sz="2000" b="1" i="0" u="none" strike="noStrike" dirty="0">
                <a:effectLst/>
                <a:latin typeface="Open Sans" panose="020B0606030504020204" pitchFamily="34" charset="0"/>
                <a:hlinkClick r:id="rId3"/>
              </a:rPr>
              <a:t>Corredores Verdes y 1a. Fase del futuro bosque urbano de Sa Riera»</a:t>
            </a:r>
            <a:r>
              <a:rPr lang="it-IT" sz="2000" b="0" i="0" dirty="0">
                <a:solidFill>
                  <a:srgbClr val="252525"/>
                </a:solidFill>
                <a:effectLst/>
                <a:latin typeface="Open Sans" panose="020B0606030504020204" pitchFamily="34" charset="0"/>
              </a:rPr>
              <a:t> </a:t>
            </a:r>
            <a:endParaRPr lang="es-ES" sz="2000" dirty="0"/>
          </a:p>
        </p:txBody>
      </p:sp>
    </p:spTree>
    <p:extLst>
      <p:ext uri="{BB962C8B-B14F-4D97-AF65-F5344CB8AC3E}">
        <p14:creationId xmlns:p14="http://schemas.microsoft.com/office/powerpoint/2010/main" val="1550818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5D6C369-C534-47EB-86AE-CABFF51A703D}"/>
              </a:ext>
            </a:extLst>
          </p:cNvPr>
          <p:cNvSpPr>
            <a:spLocks noGrp="1"/>
          </p:cNvSpPr>
          <p:nvPr>
            <p:ph type="title"/>
          </p:nvPr>
        </p:nvSpPr>
        <p:spPr>
          <a:xfrm>
            <a:off x="76731" y="97118"/>
            <a:ext cx="9404723" cy="893482"/>
          </a:xfrm>
        </p:spPr>
        <p:txBody>
          <a:bodyPr/>
          <a:lstStyle/>
          <a:p>
            <a:r>
              <a:rPr lang="es-ES" dirty="0"/>
              <a:t>Resultados presupuestos participativos  2017</a:t>
            </a:r>
          </a:p>
        </p:txBody>
      </p:sp>
      <p:pic>
        <p:nvPicPr>
          <p:cNvPr id="5" name="Contenidor de contingut 4">
            <a:extLst>
              <a:ext uri="{FF2B5EF4-FFF2-40B4-BE49-F238E27FC236}">
                <a16:creationId xmlns:a16="http://schemas.microsoft.com/office/drawing/2014/main" id="{5EAFDF02-CDB8-4ADB-A5ED-3E78D6474298}"/>
              </a:ext>
            </a:extLst>
          </p:cNvPr>
          <p:cNvPicPr>
            <a:picLocks noGrp="1" noChangeAspect="1"/>
          </p:cNvPicPr>
          <p:nvPr>
            <p:ph idx="1"/>
          </p:nvPr>
        </p:nvPicPr>
        <p:blipFill>
          <a:blip r:embed="rId2"/>
          <a:stretch>
            <a:fillRect/>
          </a:stretch>
        </p:blipFill>
        <p:spPr>
          <a:xfrm>
            <a:off x="154520" y="892782"/>
            <a:ext cx="6101675" cy="5868100"/>
          </a:xfrm>
        </p:spPr>
      </p:pic>
      <p:pic>
        <p:nvPicPr>
          <p:cNvPr id="7" name="Imatge 6">
            <a:extLst>
              <a:ext uri="{FF2B5EF4-FFF2-40B4-BE49-F238E27FC236}">
                <a16:creationId xmlns:a16="http://schemas.microsoft.com/office/drawing/2014/main" id="{1DB954C6-6C53-4EB3-B89E-252A68CEB5C0}"/>
              </a:ext>
            </a:extLst>
          </p:cNvPr>
          <p:cNvPicPr>
            <a:picLocks noChangeAspect="1"/>
          </p:cNvPicPr>
          <p:nvPr/>
        </p:nvPicPr>
        <p:blipFill>
          <a:blip r:embed="rId3"/>
          <a:stretch>
            <a:fillRect/>
          </a:stretch>
        </p:blipFill>
        <p:spPr>
          <a:xfrm>
            <a:off x="6564507" y="749300"/>
            <a:ext cx="2592309" cy="6108700"/>
          </a:xfrm>
          <a:prstGeom prst="rect">
            <a:avLst/>
          </a:prstGeom>
        </p:spPr>
      </p:pic>
      <p:pic>
        <p:nvPicPr>
          <p:cNvPr id="9" name="Imatge 8">
            <a:extLst>
              <a:ext uri="{FF2B5EF4-FFF2-40B4-BE49-F238E27FC236}">
                <a16:creationId xmlns:a16="http://schemas.microsoft.com/office/drawing/2014/main" id="{9CE48258-F402-4D92-B8D0-2CEDD02DDD06}"/>
              </a:ext>
            </a:extLst>
          </p:cNvPr>
          <p:cNvPicPr>
            <a:picLocks noChangeAspect="1"/>
          </p:cNvPicPr>
          <p:nvPr/>
        </p:nvPicPr>
        <p:blipFill>
          <a:blip r:embed="rId4"/>
          <a:stretch>
            <a:fillRect/>
          </a:stretch>
        </p:blipFill>
        <p:spPr>
          <a:xfrm>
            <a:off x="10146215" y="0"/>
            <a:ext cx="1399674" cy="6858000"/>
          </a:xfrm>
          <a:prstGeom prst="rect">
            <a:avLst/>
          </a:prstGeom>
        </p:spPr>
      </p:pic>
    </p:spTree>
    <p:extLst>
      <p:ext uri="{BB962C8B-B14F-4D97-AF65-F5344CB8AC3E}">
        <p14:creationId xmlns:p14="http://schemas.microsoft.com/office/powerpoint/2010/main" val="3710944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E0AB74A-C9D7-44BA-BE92-D8E976984B63}"/>
              </a:ext>
            </a:extLst>
          </p:cNvPr>
          <p:cNvSpPr>
            <a:spLocks noGrp="1"/>
          </p:cNvSpPr>
          <p:nvPr>
            <p:ph type="title"/>
          </p:nvPr>
        </p:nvSpPr>
        <p:spPr>
          <a:xfrm>
            <a:off x="190500" y="609600"/>
            <a:ext cx="10439400" cy="1320800"/>
          </a:xfrm>
        </p:spPr>
        <p:txBody>
          <a:bodyPr/>
          <a:lstStyle/>
          <a:p>
            <a:r>
              <a:rPr lang="es-ES" dirty="0"/>
              <a:t>Resultados presupuestos participativos 2017</a:t>
            </a:r>
          </a:p>
        </p:txBody>
      </p:sp>
      <p:pic>
        <p:nvPicPr>
          <p:cNvPr id="5" name="Contenidor de contingut 4">
            <a:extLst>
              <a:ext uri="{FF2B5EF4-FFF2-40B4-BE49-F238E27FC236}">
                <a16:creationId xmlns:a16="http://schemas.microsoft.com/office/drawing/2014/main" id="{53E9555B-59CC-4DC8-A6D2-E43E7E333F72}"/>
              </a:ext>
            </a:extLst>
          </p:cNvPr>
          <p:cNvPicPr>
            <a:picLocks noGrp="1" noChangeAspect="1"/>
          </p:cNvPicPr>
          <p:nvPr>
            <p:ph idx="1"/>
          </p:nvPr>
        </p:nvPicPr>
        <p:blipFill>
          <a:blip r:embed="rId2"/>
          <a:stretch>
            <a:fillRect/>
          </a:stretch>
        </p:blipFill>
        <p:spPr>
          <a:xfrm>
            <a:off x="296334" y="2044700"/>
            <a:ext cx="11874830" cy="4596708"/>
          </a:xfrm>
        </p:spPr>
      </p:pic>
      <p:sp>
        <p:nvSpPr>
          <p:cNvPr id="6" name="QuadreDeText 5">
            <a:extLst>
              <a:ext uri="{FF2B5EF4-FFF2-40B4-BE49-F238E27FC236}">
                <a16:creationId xmlns:a16="http://schemas.microsoft.com/office/drawing/2014/main" id="{EBBF17AA-9374-4636-BE35-AEBA126283C6}"/>
              </a:ext>
            </a:extLst>
          </p:cNvPr>
          <p:cNvSpPr txBox="1"/>
          <p:nvPr/>
        </p:nvSpPr>
        <p:spPr>
          <a:xfrm>
            <a:off x="677334" y="1320800"/>
            <a:ext cx="9952566" cy="523220"/>
          </a:xfrm>
          <a:prstGeom prst="rect">
            <a:avLst/>
          </a:prstGeom>
          <a:noFill/>
        </p:spPr>
        <p:txBody>
          <a:bodyPr wrap="square">
            <a:spAutoFit/>
          </a:bodyPr>
          <a:lstStyle/>
          <a:p>
            <a:pPr algn="l"/>
            <a:r>
              <a:rPr lang="es-ES" sz="2800" dirty="0">
                <a:solidFill>
                  <a:schemeClr val="accent1"/>
                </a:solidFill>
                <a:latin typeface="+mj-lt"/>
                <a:ea typeface="+mj-ea"/>
                <a:cs typeface="+mj-cs"/>
              </a:rPr>
              <a:t>Paseo-</a:t>
            </a:r>
            <a:r>
              <a:rPr lang="es-ES" sz="2800" dirty="0" err="1">
                <a:solidFill>
                  <a:schemeClr val="accent1"/>
                </a:solidFill>
                <a:latin typeface="+mj-lt"/>
                <a:ea typeface="+mj-ea"/>
                <a:cs typeface="+mj-cs"/>
              </a:rPr>
              <a:t>Bulevard</a:t>
            </a:r>
            <a:r>
              <a:rPr lang="es-ES" sz="2800" dirty="0">
                <a:solidFill>
                  <a:schemeClr val="accent1"/>
                </a:solidFill>
                <a:latin typeface="+mj-lt"/>
                <a:ea typeface="+mj-ea"/>
                <a:cs typeface="+mj-cs"/>
              </a:rPr>
              <a:t> con carril bici al Parque de  de Sa Riera.</a:t>
            </a:r>
          </a:p>
        </p:txBody>
      </p:sp>
    </p:spTree>
    <p:extLst>
      <p:ext uri="{BB962C8B-B14F-4D97-AF65-F5344CB8AC3E}">
        <p14:creationId xmlns:p14="http://schemas.microsoft.com/office/powerpoint/2010/main" val="203434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48C0623-9C1F-4FE5-B495-823C7FF4EC9C}"/>
              </a:ext>
            </a:extLst>
          </p:cNvPr>
          <p:cNvSpPr>
            <a:spLocks noGrp="1"/>
          </p:cNvSpPr>
          <p:nvPr>
            <p:ph type="title"/>
          </p:nvPr>
        </p:nvSpPr>
        <p:spPr>
          <a:xfrm>
            <a:off x="1" y="107791"/>
            <a:ext cx="7912100" cy="946309"/>
          </a:xfrm>
        </p:spPr>
        <p:txBody>
          <a:bodyPr>
            <a:normAutofit fontScale="90000"/>
          </a:bodyPr>
          <a:lstStyle/>
          <a:p>
            <a:r>
              <a:rPr lang="es-ES" b="1" dirty="0"/>
              <a:t>Resultados grupo voluntarios para la limpieza del torrente de Sa Riera 2019</a:t>
            </a:r>
          </a:p>
        </p:txBody>
      </p:sp>
      <p:sp>
        <p:nvSpPr>
          <p:cNvPr id="3" name="Contenidor de contingut 2">
            <a:extLst>
              <a:ext uri="{FF2B5EF4-FFF2-40B4-BE49-F238E27FC236}">
                <a16:creationId xmlns:a16="http://schemas.microsoft.com/office/drawing/2014/main" id="{DCA3870E-DFDE-401C-B563-BCA89C39D0FB}"/>
              </a:ext>
            </a:extLst>
          </p:cNvPr>
          <p:cNvSpPr>
            <a:spLocks noGrp="1"/>
          </p:cNvSpPr>
          <p:nvPr>
            <p:ph idx="1"/>
          </p:nvPr>
        </p:nvSpPr>
        <p:spPr>
          <a:xfrm>
            <a:off x="88900" y="1371601"/>
            <a:ext cx="8235951" cy="5486399"/>
          </a:xfrm>
        </p:spPr>
        <p:txBody>
          <a:bodyPr>
            <a:normAutofit fontScale="92500" lnSpcReduction="20000"/>
          </a:bodyPr>
          <a:lstStyle/>
          <a:p>
            <a:r>
              <a:rPr lang="es-ES" sz="2600" dirty="0"/>
              <a:t>Reunión de las siguientes entidades: </a:t>
            </a:r>
            <a:r>
              <a:rPr lang="es-ES" sz="2600" dirty="0" err="1"/>
              <a:t>Units</a:t>
            </a:r>
            <a:r>
              <a:rPr lang="es-ES" sz="2600" dirty="0"/>
              <a:t> per Conservar, Amigos de la Tierra, Mallorca Blue, </a:t>
            </a:r>
            <a:r>
              <a:rPr lang="es-ES" sz="2600" dirty="0" err="1"/>
              <a:t>Arc.Peace</a:t>
            </a:r>
            <a:r>
              <a:rPr lang="es-ES" sz="2600" dirty="0"/>
              <a:t>, Cruz Roja, Comisión Seguimiento Animalista, Haciendo Comunidad, Plataforma Ponent </a:t>
            </a:r>
            <a:r>
              <a:rPr lang="es-ES" sz="2600" dirty="0" err="1"/>
              <a:t>Potent</a:t>
            </a:r>
            <a:r>
              <a:rPr lang="es-ES" sz="2600" dirty="0"/>
              <a:t>, AAVV de Son </a:t>
            </a:r>
            <a:r>
              <a:rPr lang="es-ES" sz="2600" dirty="0" err="1"/>
              <a:t>Dameto</a:t>
            </a:r>
            <a:r>
              <a:rPr lang="es-ES" sz="2600" dirty="0"/>
              <a:t>, Son </a:t>
            </a:r>
            <a:r>
              <a:rPr lang="es-ES" sz="2600" dirty="0" err="1"/>
              <a:t>Flo</a:t>
            </a:r>
            <a:r>
              <a:rPr lang="es-ES" sz="2600" dirty="0"/>
              <a:t>, Son </a:t>
            </a:r>
            <a:r>
              <a:rPr lang="es-ES" sz="2600" dirty="0" err="1"/>
              <a:t>Rapinya</a:t>
            </a:r>
            <a:r>
              <a:rPr lang="es-ES" sz="2600" dirty="0"/>
              <a:t>, Nova Son </a:t>
            </a:r>
            <a:r>
              <a:rPr lang="es-ES" sz="2600" dirty="0" err="1"/>
              <a:t>Cotoner</a:t>
            </a:r>
            <a:r>
              <a:rPr lang="es-ES" sz="2600" dirty="0"/>
              <a:t> y Es </a:t>
            </a:r>
            <a:r>
              <a:rPr lang="es-ES" sz="2600" dirty="0" err="1"/>
              <a:t>Fortí</a:t>
            </a:r>
            <a:r>
              <a:rPr lang="es-ES" sz="2600" dirty="0"/>
              <a:t>. O sea, un total de 24 mujeres y hombres muy implicados y sensibilizadas con el problema que suponía que toda la suciedad  acumulados en el Torrent de Sa Riera y que en las próximas lluvias vea terminado en el mar. </a:t>
            </a:r>
          </a:p>
          <a:p>
            <a:r>
              <a:rPr lang="es-ES" sz="2600" dirty="0"/>
              <a:t>Todos, además de otras entidades y muchos voluntarios, queríamos hacer la limpieza en el Torrent de Sa Riera el próximo día 31 de agosto, fue una reunión muy participativa y animada, también sirvió para conocernos, debatir y sacar conclusiones de esa acción de limpieza del torrente, con los resultados tan satisfactorios obtenidos</a:t>
            </a:r>
            <a:r>
              <a:rPr lang="es-ES" sz="2200" dirty="0"/>
              <a:t>.</a:t>
            </a:r>
          </a:p>
        </p:txBody>
      </p:sp>
      <p:pic>
        <p:nvPicPr>
          <p:cNvPr id="1026" name="Picture 2">
            <a:extLst>
              <a:ext uri="{FF2B5EF4-FFF2-40B4-BE49-F238E27FC236}">
                <a16:creationId xmlns:a16="http://schemas.microsoft.com/office/drawing/2014/main" id="{52820D55-9B2D-49C4-A1AC-866566294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950" y="58140"/>
            <a:ext cx="3867150" cy="29003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tge 4">
            <a:extLst>
              <a:ext uri="{FF2B5EF4-FFF2-40B4-BE49-F238E27FC236}">
                <a16:creationId xmlns:a16="http://schemas.microsoft.com/office/drawing/2014/main" id="{8868C8C8-5F94-46AF-8151-757B9DBE189D}"/>
              </a:ext>
            </a:extLst>
          </p:cNvPr>
          <p:cNvPicPr>
            <a:picLocks noChangeAspect="1"/>
          </p:cNvPicPr>
          <p:nvPr/>
        </p:nvPicPr>
        <p:blipFill>
          <a:blip r:embed="rId3"/>
          <a:stretch>
            <a:fillRect/>
          </a:stretch>
        </p:blipFill>
        <p:spPr>
          <a:xfrm>
            <a:off x="8235950" y="2287365"/>
            <a:ext cx="2292349" cy="4632173"/>
          </a:xfrm>
          <a:prstGeom prst="rect">
            <a:avLst/>
          </a:prstGeom>
        </p:spPr>
      </p:pic>
    </p:spTree>
    <p:extLst>
      <p:ext uri="{BB962C8B-B14F-4D97-AF65-F5344CB8AC3E}">
        <p14:creationId xmlns:p14="http://schemas.microsoft.com/office/powerpoint/2010/main" val="1011611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AA5225C-4AF9-46D7-8D78-0135DB226F54}"/>
              </a:ext>
            </a:extLst>
          </p:cNvPr>
          <p:cNvSpPr>
            <a:spLocks noGrp="1"/>
          </p:cNvSpPr>
          <p:nvPr>
            <p:ph type="title"/>
          </p:nvPr>
        </p:nvSpPr>
        <p:spPr/>
        <p:txBody>
          <a:bodyPr/>
          <a:lstStyle/>
          <a:p>
            <a:endParaRPr lang="es-ES" dirty="0"/>
          </a:p>
        </p:txBody>
      </p:sp>
      <p:pic>
        <p:nvPicPr>
          <p:cNvPr id="5" name="Contenidor de contingut 4">
            <a:extLst>
              <a:ext uri="{FF2B5EF4-FFF2-40B4-BE49-F238E27FC236}">
                <a16:creationId xmlns:a16="http://schemas.microsoft.com/office/drawing/2014/main" id="{42D45FBF-D473-4308-AA9E-F3B58836361C}"/>
              </a:ext>
            </a:extLst>
          </p:cNvPr>
          <p:cNvPicPr>
            <a:picLocks noGrp="1" noChangeAspect="1"/>
          </p:cNvPicPr>
          <p:nvPr>
            <p:ph idx="1"/>
          </p:nvPr>
        </p:nvPicPr>
        <p:blipFill>
          <a:blip r:embed="rId2"/>
          <a:stretch>
            <a:fillRect/>
          </a:stretch>
        </p:blipFill>
        <p:spPr>
          <a:xfrm>
            <a:off x="3854730" y="-70392"/>
            <a:ext cx="4184369" cy="6928393"/>
          </a:xfrm>
        </p:spPr>
      </p:pic>
      <p:pic>
        <p:nvPicPr>
          <p:cNvPr id="7" name="Imatge 6">
            <a:extLst>
              <a:ext uri="{FF2B5EF4-FFF2-40B4-BE49-F238E27FC236}">
                <a16:creationId xmlns:a16="http://schemas.microsoft.com/office/drawing/2014/main" id="{7F66974F-86F2-4848-AF07-5BA69B3E00C0}"/>
              </a:ext>
            </a:extLst>
          </p:cNvPr>
          <p:cNvPicPr>
            <a:picLocks noChangeAspect="1"/>
          </p:cNvPicPr>
          <p:nvPr/>
        </p:nvPicPr>
        <p:blipFill>
          <a:blip r:embed="rId3"/>
          <a:stretch>
            <a:fillRect/>
          </a:stretch>
        </p:blipFill>
        <p:spPr>
          <a:xfrm>
            <a:off x="9127579" y="0"/>
            <a:ext cx="2557463" cy="6858000"/>
          </a:xfrm>
          <a:prstGeom prst="rect">
            <a:avLst/>
          </a:prstGeom>
        </p:spPr>
      </p:pic>
      <p:pic>
        <p:nvPicPr>
          <p:cNvPr id="9" name="Imatge 8">
            <a:extLst>
              <a:ext uri="{FF2B5EF4-FFF2-40B4-BE49-F238E27FC236}">
                <a16:creationId xmlns:a16="http://schemas.microsoft.com/office/drawing/2014/main" id="{9B5FBD61-8A15-4DD0-A10B-778769090983}"/>
              </a:ext>
            </a:extLst>
          </p:cNvPr>
          <p:cNvPicPr>
            <a:picLocks noChangeAspect="1"/>
          </p:cNvPicPr>
          <p:nvPr/>
        </p:nvPicPr>
        <p:blipFill>
          <a:blip r:embed="rId4"/>
          <a:stretch>
            <a:fillRect/>
          </a:stretch>
        </p:blipFill>
        <p:spPr>
          <a:xfrm>
            <a:off x="644365" y="0"/>
            <a:ext cx="2420056" cy="6858000"/>
          </a:xfrm>
          <a:prstGeom prst="rect">
            <a:avLst/>
          </a:prstGeom>
        </p:spPr>
      </p:pic>
    </p:spTree>
    <p:extLst>
      <p:ext uri="{BB962C8B-B14F-4D97-AF65-F5344CB8AC3E}">
        <p14:creationId xmlns:p14="http://schemas.microsoft.com/office/powerpoint/2010/main" val="3564381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F43BED2-8CF1-4A60-9324-C09A64E2EB52}"/>
              </a:ext>
            </a:extLst>
          </p:cNvPr>
          <p:cNvSpPr>
            <a:spLocks noGrp="1"/>
          </p:cNvSpPr>
          <p:nvPr>
            <p:ph type="title"/>
          </p:nvPr>
        </p:nvSpPr>
        <p:spPr/>
        <p:txBody>
          <a:bodyPr/>
          <a:lstStyle/>
          <a:p>
            <a:r>
              <a:rPr lang="es-ES" dirty="0"/>
              <a:t>Resultados 2019</a:t>
            </a:r>
          </a:p>
        </p:txBody>
      </p:sp>
      <p:pic>
        <p:nvPicPr>
          <p:cNvPr id="5" name="Contenidor de contingut 4">
            <a:extLst>
              <a:ext uri="{FF2B5EF4-FFF2-40B4-BE49-F238E27FC236}">
                <a16:creationId xmlns:a16="http://schemas.microsoft.com/office/drawing/2014/main" id="{B2ECE77C-2B30-405B-A83A-E0AA22C9C56A}"/>
              </a:ext>
            </a:extLst>
          </p:cNvPr>
          <p:cNvPicPr>
            <a:picLocks noGrp="1" noChangeAspect="1"/>
          </p:cNvPicPr>
          <p:nvPr>
            <p:ph idx="1"/>
          </p:nvPr>
        </p:nvPicPr>
        <p:blipFill rotWithShape="1">
          <a:blip r:embed="rId2"/>
          <a:srcRect l="3729" r="41040" b="59932"/>
          <a:stretch/>
        </p:blipFill>
        <p:spPr>
          <a:xfrm rot="21166606">
            <a:off x="116283" y="504480"/>
            <a:ext cx="6429307" cy="6036020"/>
          </a:xfrm>
        </p:spPr>
      </p:pic>
      <p:pic>
        <p:nvPicPr>
          <p:cNvPr id="9" name="Imatge 8">
            <a:extLst>
              <a:ext uri="{FF2B5EF4-FFF2-40B4-BE49-F238E27FC236}">
                <a16:creationId xmlns:a16="http://schemas.microsoft.com/office/drawing/2014/main" id="{D2318171-87B9-4C1F-9173-C8DDF7E2732C}"/>
              </a:ext>
            </a:extLst>
          </p:cNvPr>
          <p:cNvPicPr>
            <a:picLocks noChangeAspect="1"/>
          </p:cNvPicPr>
          <p:nvPr/>
        </p:nvPicPr>
        <p:blipFill>
          <a:blip r:embed="rId3"/>
          <a:stretch>
            <a:fillRect/>
          </a:stretch>
        </p:blipFill>
        <p:spPr>
          <a:xfrm rot="2416874">
            <a:off x="5853130" y="1062001"/>
            <a:ext cx="6486144" cy="3505200"/>
          </a:xfrm>
          <a:prstGeom prst="rect">
            <a:avLst/>
          </a:prstGeom>
        </p:spPr>
      </p:pic>
    </p:spTree>
    <p:extLst>
      <p:ext uri="{BB962C8B-B14F-4D97-AF65-F5344CB8AC3E}">
        <p14:creationId xmlns:p14="http://schemas.microsoft.com/office/powerpoint/2010/main" val="323284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325630B-2CE7-4105-84D5-499AD8346478}"/>
              </a:ext>
            </a:extLst>
          </p:cNvPr>
          <p:cNvSpPr>
            <a:spLocks noGrp="1"/>
          </p:cNvSpPr>
          <p:nvPr>
            <p:ph type="title"/>
          </p:nvPr>
        </p:nvSpPr>
        <p:spPr/>
        <p:txBody>
          <a:bodyPr/>
          <a:lstStyle/>
          <a:p>
            <a:r>
              <a:rPr lang="es-ES" dirty="0"/>
              <a:t>Quienes somos</a:t>
            </a:r>
          </a:p>
        </p:txBody>
      </p:sp>
      <p:sp>
        <p:nvSpPr>
          <p:cNvPr id="3" name="Contenidor de contingut 2">
            <a:extLst>
              <a:ext uri="{FF2B5EF4-FFF2-40B4-BE49-F238E27FC236}">
                <a16:creationId xmlns:a16="http://schemas.microsoft.com/office/drawing/2014/main" id="{5A0AA2D7-B6FD-432C-A16C-9AFC09E653D6}"/>
              </a:ext>
            </a:extLst>
          </p:cNvPr>
          <p:cNvSpPr>
            <a:spLocks noGrp="1"/>
          </p:cNvSpPr>
          <p:nvPr>
            <p:ph idx="1"/>
          </p:nvPr>
        </p:nvSpPr>
        <p:spPr>
          <a:xfrm>
            <a:off x="457200" y="1308100"/>
            <a:ext cx="10883900" cy="4940299"/>
          </a:xfrm>
        </p:spPr>
        <p:txBody>
          <a:bodyPr>
            <a:normAutofit/>
          </a:bodyPr>
          <a:lstStyle/>
          <a:p>
            <a:r>
              <a:rPr lang="es-ES" sz="3200" dirty="0">
                <a:effectLst/>
                <a:latin typeface="Calibri" panose="020F0502020204030204" pitchFamily="34" charset="0"/>
                <a:ea typeface="DengXian" panose="02010600030101010101" pitchFamily="2" charset="-122"/>
                <a:cs typeface="Times New Roman" panose="02020603050405020304" pitchFamily="18" charset="0"/>
              </a:rPr>
              <a:t>Nuestra función y misión es principalmente reivindicativa,  queremos que la calidad de vida de nuestros vecinos y vecinas sea la mejor posible en el barrio y su entorno, y nos preocupan las causas que provocan la exclusión social.</a:t>
            </a:r>
          </a:p>
          <a:p>
            <a:r>
              <a:rPr lang="es-ES" sz="3200" dirty="0">
                <a:effectLst/>
                <a:latin typeface="Calibri" panose="020F0502020204030204" pitchFamily="34" charset="0"/>
                <a:ea typeface="DengXian" panose="02010600030101010101" pitchFamily="2" charset="-122"/>
                <a:cs typeface="Times New Roman" panose="02020603050405020304" pitchFamily="18" charset="0"/>
              </a:rPr>
              <a:t> Pero, también fomentamos </a:t>
            </a:r>
            <a:r>
              <a:rPr lang="es-ES" sz="3200" b="1" u="sng" dirty="0">
                <a:latin typeface="Calibri" panose="020F0502020204030204" pitchFamily="34" charset="0"/>
                <a:ea typeface="DengXian" panose="02010600030101010101" pitchFamily="2" charset="-122"/>
                <a:cs typeface="Times New Roman" panose="02020603050405020304" pitchFamily="18" charset="0"/>
              </a:rPr>
              <a:t>la participación </a:t>
            </a:r>
            <a:r>
              <a:rPr lang="es-ES" sz="3200" dirty="0">
                <a:effectLst/>
                <a:latin typeface="Calibri" panose="020F0502020204030204" pitchFamily="34" charset="0"/>
                <a:ea typeface="DengXian" panose="02010600030101010101" pitchFamily="2" charset="-122"/>
                <a:cs typeface="Times New Roman" panose="02020603050405020304" pitchFamily="18" charset="0"/>
              </a:rPr>
              <a:t>con actividades socioeducativas y formativas en valores culturales, tradicionales, musicales, familiares, de amistad, de integración, civismo y convivencia.</a:t>
            </a:r>
          </a:p>
          <a:p>
            <a:endParaRPr lang="es-ES" dirty="0"/>
          </a:p>
        </p:txBody>
      </p:sp>
      <p:pic>
        <p:nvPicPr>
          <p:cNvPr id="4" name="Picture 2" descr="Associació de Veïns Es Fortí">
            <a:extLst>
              <a:ext uri="{FF2B5EF4-FFF2-40B4-BE49-F238E27FC236}">
                <a16:creationId xmlns:a16="http://schemas.microsoft.com/office/drawing/2014/main" id="{5E8D6E88-56FA-47B4-AA38-13FBFC675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4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89BC30D-6D9F-4620-AE82-BA44DDA1519E}"/>
              </a:ext>
            </a:extLst>
          </p:cNvPr>
          <p:cNvSpPr>
            <a:spLocks noGrp="1"/>
          </p:cNvSpPr>
          <p:nvPr>
            <p:ph type="title"/>
          </p:nvPr>
        </p:nvSpPr>
        <p:spPr/>
        <p:txBody>
          <a:bodyPr/>
          <a:lstStyle/>
          <a:p>
            <a:endParaRPr lang="es-ES"/>
          </a:p>
        </p:txBody>
      </p:sp>
      <p:pic>
        <p:nvPicPr>
          <p:cNvPr id="5" name="Contenidor de contingut 4">
            <a:extLst>
              <a:ext uri="{FF2B5EF4-FFF2-40B4-BE49-F238E27FC236}">
                <a16:creationId xmlns:a16="http://schemas.microsoft.com/office/drawing/2014/main" id="{1253B7B6-D7CF-410F-A921-879B840A52CC}"/>
              </a:ext>
            </a:extLst>
          </p:cNvPr>
          <p:cNvPicPr>
            <a:picLocks noGrp="1" noChangeAspect="1"/>
          </p:cNvPicPr>
          <p:nvPr>
            <p:ph idx="1"/>
          </p:nvPr>
        </p:nvPicPr>
        <p:blipFill rotWithShape="1">
          <a:blip r:embed="rId2"/>
          <a:srcRect l="4208" t="8589" r="4418" b="1575"/>
          <a:stretch/>
        </p:blipFill>
        <p:spPr>
          <a:xfrm>
            <a:off x="482600" y="478"/>
            <a:ext cx="5181599" cy="6792467"/>
          </a:xfrm>
        </p:spPr>
      </p:pic>
      <p:pic>
        <p:nvPicPr>
          <p:cNvPr id="7" name="Imatge 6">
            <a:extLst>
              <a:ext uri="{FF2B5EF4-FFF2-40B4-BE49-F238E27FC236}">
                <a16:creationId xmlns:a16="http://schemas.microsoft.com/office/drawing/2014/main" id="{926E5C2C-C40C-428E-8C0B-6716B304E850}"/>
              </a:ext>
            </a:extLst>
          </p:cNvPr>
          <p:cNvPicPr>
            <a:picLocks noChangeAspect="1"/>
          </p:cNvPicPr>
          <p:nvPr/>
        </p:nvPicPr>
        <p:blipFill>
          <a:blip r:embed="rId3"/>
          <a:stretch>
            <a:fillRect/>
          </a:stretch>
        </p:blipFill>
        <p:spPr>
          <a:xfrm>
            <a:off x="5858932" y="0"/>
            <a:ext cx="5850467" cy="6816078"/>
          </a:xfrm>
          <a:prstGeom prst="rect">
            <a:avLst/>
          </a:prstGeom>
        </p:spPr>
      </p:pic>
    </p:spTree>
    <p:extLst>
      <p:ext uri="{BB962C8B-B14F-4D97-AF65-F5344CB8AC3E}">
        <p14:creationId xmlns:p14="http://schemas.microsoft.com/office/powerpoint/2010/main" val="2754666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2C42032-4024-482C-BC1E-AD2129C820CB}"/>
              </a:ext>
            </a:extLst>
          </p:cNvPr>
          <p:cNvSpPr>
            <a:spLocks noGrp="1"/>
          </p:cNvSpPr>
          <p:nvPr>
            <p:ph type="title"/>
          </p:nvPr>
        </p:nvSpPr>
        <p:spPr/>
        <p:txBody>
          <a:bodyPr/>
          <a:lstStyle/>
          <a:p>
            <a:endParaRPr lang="es-ES" dirty="0"/>
          </a:p>
        </p:txBody>
      </p:sp>
      <p:pic>
        <p:nvPicPr>
          <p:cNvPr id="5" name="Contenidor de contingut 4">
            <a:extLst>
              <a:ext uri="{FF2B5EF4-FFF2-40B4-BE49-F238E27FC236}">
                <a16:creationId xmlns:a16="http://schemas.microsoft.com/office/drawing/2014/main" id="{BABA62E7-D49A-486B-8CBB-88406774068C}"/>
              </a:ext>
            </a:extLst>
          </p:cNvPr>
          <p:cNvPicPr>
            <a:picLocks noGrp="1" noChangeAspect="1"/>
          </p:cNvPicPr>
          <p:nvPr>
            <p:ph idx="1"/>
          </p:nvPr>
        </p:nvPicPr>
        <p:blipFill>
          <a:blip r:embed="rId2"/>
          <a:stretch>
            <a:fillRect/>
          </a:stretch>
        </p:blipFill>
        <p:spPr>
          <a:xfrm>
            <a:off x="135566" y="825500"/>
            <a:ext cx="11920867" cy="5422900"/>
          </a:xfrm>
        </p:spPr>
      </p:pic>
    </p:spTree>
    <p:extLst>
      <p:ext uri="{BB962C8B-B14F-4D97-AF65-F5344CB8AC3E}">
        <p14:creationId xmlns:p14="http://schemas.microsoft.com/office/powerpoint/2010/main" val="1632017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1F9C1E8-46AA-489E-8F4D-378D21EACF3A}"/>
              </a:ext>
            </a:extLst>
          </p:cNvPr>
          <p:cNvSpPr>
            <a:spLocks noGrp="1"/>
          </p:cNvSpPr>
          <p:nvPr>
            <p:ph type="title"/>
          </p:nvPr>
        </p:nvSpPr>
        <p:spPr>
          <a:xfrm>
            <a:off x="646111" y="452718"/>
            <a:ext cx="9404723" cy="829982"/>
          </a:xfrm>
        </p:spPr>
        <p:txBody>
          <a:bodyPr>
            <a:normAutofit/>
          </a:bodyPr>
          <a:lstStyle/>
          <a:p>
            <a:r>
              <a:rPr lang="es-ES" sz="4800" b="1" dirty="0"/>
              <a:t>La participación es un derecho</a:t>
            </a:r>
          </a:p>
        </p:txBody>
      </p:sp>
      <p:sp>
        <p:nvSpPr>
          <p:cNvPr id="3" name="Contenidor de contingut 2">
            <a:extLst>
              <a:ext uri="{FF2B5EF4-FFF2-40B4-BE49-F238E27FC236}">
                <a16:creationId xmlns:a16="http://schemas.microsoft.com/office/drawing/2014/main" id="{DC5197F2-1130-42B4-BE23-81DE6B386AF9}"/>
              </a:ext>
            </a:extLst>
          </p:cNvPr>
          <p:cNvSpPr>
            <a:spLocks noGrp="1"/>
          </p:cNvSpPr>
          <p:nvPr>
            <p:ph idx="1"/>
          </p:nvPr>
        </p:nvSpPr>
        <p:spPr>
          <a:xfrm>
            <a:off x="266700" y="1282700"/>
            <a:ext cx="11506200" cy="4965699"/>
          </a:xfrm>
        </p:spPr>
        <p:txBody>
          <a:bodyPr>
            <a:normAutofit/>
          </a:bodyPr>
          <a:lstStyle/>
          <a:p>
            <a:r>
              <a:rPr lang="es-ES" sz="3200" b="1" dirty="0"/>
              <a:t>Realmente, las administraciones tienen la obligación de facilitar la inclusión i participación de la ciudanía en los asuntos públicos. </a:t>
            </a:r>
          </a:p>
          <a:p>
            <a:r>
              <a:rPr lang="es-ES" sz="3200" b="1" dirty="0"/>
              <a:t>Pero, creemos en otras formas de hacer política.</a:t>
            </a:r>
          </a:p>
          <a:p>
            <a:r>
              <a:rPr lang="es-ES" sz="3200" b="1" dirty="0"/>
              <a:t> Por lo tanto, las asociaciones de vecinos también debemos promover e impulsar esta participación, ya que deberían ser los propios vecinos y vecinas los que decidieran y  participaran directamente sobre los asuntos que les afectan e interesan en su barrio. </a:t>
            </a:r>
          </a:p>
          <a:p>
            <a:endParaRPr lang="es-ES" dirty="0"/>
          </a:p>
        </p:txBody>
      </p:sp>
    </p:spTree>
    <p:extLst>
      <p:ext uri="{BB962C8B-B14F-4D97-AF65-F5344CB8AC3E}">
        <p14:creationId xmlns:p14="http://schemas.microsoft.com/office/powerpoint/2010/main" val="3162446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AC739F8-87AA-4723-8E8C-032BFC91C0ED}"/>
              </a:ext>
            </a:extLst>
          </p:cNvPr>
          <p:cNvSpPr>
            <a:spLocks noGrp="1"/>
          </p:cNvSpPr>
          <p:nvPr>
            <p:ph type="title"/>
          </p:nvPr>
        </p:nvSpPr>
        <p:spPr>
          <a:xfrm>
            <a:off x="87008" y="1"/>
            <a:ext cx="7541460" cy="1811866"/>
          </a:xfrm>
        </p:spPr>
        <p:txBody>
          <a:bodyPr>
            <a:normAutofit fontScale="90000"/>
          </a:bodyPr>
          <a:lstStyle/>
          <a:p>
            <a:pPr algn="ctr"/>
            <a:br>
              <a:rPr kumimoji="0" lang="es-ES" sz="3600" b="1" i="0" u="none" strike="noStrike" kern="1200" cap="none" spc="0" normalizeH="0" baseline="0" noProof="0" dirty="0">
                <a:ln>
                  <a:noFill/>
                </a:ln>
                <a:solidFill>
                  <a:schemeClr val="accent2"/>
                </a:solidFill>
                <a:effectLst/>
                <a:uLnTx/>
                <a:uFillTx/>
                <a:latin typeface="Century Gothic" panose="020B0502020202020204"/>
                <a:ea typeface="+mj-ea"/>
                <a:cs typeface="+mj-cs"/>
              </a:rPr>
            </a:br>
            <a:r>
              <a:rPr kumimoji="0" lang="es-ES" sz="3600" b="1" i="0" u="none" strike="noStrike" kern="1200" cap="none" spc="0" normalizeH="0" baseline="0" noProof="0" dirty="0">
                <a:ln>
                  <a:noFill/>
                </a:ln>
                <a:solidFill>
                  <a:schemeClr val="accent2"/>
                </a:solidFill>
                <a:effectLst/>
                <a:uLnTx/>
                <a:uFillTx/>
                <a:latin typeface="Century Gothic" panose="020B0502020202020204"/>
                <a:ea typeface="+mj-ea"/>
                <a:cs typeface="+mj-cs"/>
              </a:rPr>
              <a:t> Haciendo barrio, haciendo pueblo. </a:t>
            </a:r>
            <a:br>
              <a:rPr kumimoji="0" lang="es-ES" sz="3600" b="1" i="0" u="none" strike="noStrike" kern="1200" cap="none" spc="0" normalizeH="0" baseline="0" noProof="0" dirty="0">
                <a:ln>
                  <a:noFill/>
                </a:ln>
                <a:solidFill>
                  <a:schemeClr val="accent2"/>
                </a:solidFill>
                <a:effectLst/>
                <a:uLnTx/>
                <a:uFillTx/>
                <a:latin typeface="Century Gothic" panose="020B0502020202020204"/>
                <a:ea typeface="+mj-ea"/>
                <a:cs typeface="+mj-cs"/>
              </a:rPr>
            </a:br>
            <a:r>
              <a:rPr kumimoji="0" lang="es-ES" sz="3600" b="1" i="0" u="none" strike="noStrike" kern="1200" cap="none" spc="0" normalizeH="0" baseline="0" noProof="0" dirty="0" err="1">
                <a:ln>
                  <a:noFill/>
                </a:ln>
                <a:solidFill>
                  <a:schemeClr val="accent2"/>
                </a:solidFill>
                <a:effectLst/>
                <a:uLnTx/>
                <a:uFillTx/>
                <a:latin typeface="Century Gothic" panose="020B0502020202020204"/>
                <a:ea typeface="+mj-ea"/>
                <a:cs typeface="+mj-cs"/>
              </a:rPr>
              <a:t>Fent</a:t>
            </a:r>
            <a:r>
              <a:rPr kumimoji="0" lang="es-ES" sz="3600" b="1" i="0" u="none" strike="noStrike" kern="1200" cap="none" spc="0" normalizeH="0" baseline="0" noProof="0" dirty="0">
                <a:ln>
                  <a:noFill/>
                </a:ln>
                <a:solidFill>
                  <a:schemeClr val="accent2"/>
                </a:solidFill>
                <a:effectLst/>
                <a:uLnTx/>
                <a:uFillTx/>
                <a:latin typeface="Century Gothic" panose="020B0502020202020204"/>
                <a:ea typeface="+mj-ea"/>
                <a:cs typeface="+mj-cs"/>
              </a:rPr>
              <a:t> </a:t>
            </a:r>
            <a:r>
              <a:rPr kumimoji="0" lang="es-ES" sz="3600" b="1" i="0" u="none" strike="noStrike" kern="1200" cap="none" spc="0" normalizeH="0" baseline="0" noProof="0" dirty="0" err="1">
                <a:ln>
                  <a:noFill/>
                </a:ln>
                <a:solidFill>
                  <a:schemeClr val="accent2"/>
                </a:solidFill>
                <a:effectLst/>
                <a:uLnTx/>
                <a:uFillTx/>
                <a:latin typeface="Century Gothic" panose="020B0502020202020204"/>
                <a:ea typeface="+mj-ea"/>
                <a:cs typeface="+mj-cs"/>
              </a:rPr>
              <a:t>barri</a:t>
            </a:r>
            <a:r>
              <a:rPr kumimoji="0" lang="es-ES" sz="3600" b="1" i="0" u="none" strike="noStrike" kern="1200" cap="none" spc="0" normalizeH="0" baseline="0" noProof="0" dirty="0">
                <a:ln>
                  <a:noFill/>
                </a:ln>
                <a:solidFill>
                  <a:schemeClr val="accent2"/>
                </a:solidFill>
                <a:effectLst/>
                <a:uLnTx/>
                <a:uFillTx/>
                <a:latin typeface="Century Gothic" panose="020B0502020202020204"/>
                <a:ea typeface="+mj-ea"/>
                <a:cs typeface="+mj-cs"/>
              </a:rPr>
              <a:t>, </a:t>
            </a:r>
            <a:r>
              <a:rPr lang="es-ES" b="1" dirty="0">
                <a:solidFill>
                  <a:schemeClr val="accent2"/>
                </a:solidFill>
                <a:latin typeface="Century Gothic" panose="020B0502020202020204"/>
              </a:rPr>
              <a:t> </a:t>
            </a:r>
            <a:r>
              <a:rPr lang="es-ES" b="1" dirty="0" err="1">
                <a:solidFill>
                  <a:schemeClr val="accent2"/>
                </a:solidFill>
                <a:latin typeface="Century Gothic" panose="020B0502020202020204"/>
              </a:rPr>
              <a:t>fent</a:t>
            </a:r>
            <a:r>
              <a:rPr lang="es-ES" b="1" dirty="0">
                <a:solidFill>
                  <a:schemeClr val="accent2"/>
                </a:solidFill>
                <a:latin typeface="Century Gothic" panose="020B0502020202020204"/>
              </a:rPr>
              <a:t> </a:t>
            </a:r>
            <a:r>
              <a:rPr lang="es-ES" b="1" dirty="0" err="1">
                <a:solidFill>
                  <a:schemeClr val="accent2"/>
                </a:solidFill>
                <a:latin typeface="Century Gothic" panose="020B0502020202020204"/>
              </a:rPr>
              <a:t>poble</a:t>
            </a:r>
            <a:r>
              <a:rPr lang="es-ES" b="1" dirty="0">
                <a:solidFill>
                  <a:schemeClr val="accent2"/>
                </a:solidFill>
                <a:latin typeface="Century Gothic" panose="020B0502020202020204"/>
              </a:rPr>
              <a:t>.</a:t>
            </a:r>
            <a:endParaRPr lang="es-ES" b="1" dirty="0">
              <a:solidFill>
                <a:schemeClr val="accent2"/>
              </a:solidFill>
            </a:endParaRPr>
          </a:p>
        </p:txBody>
      </p:sp>
      <p:sp>
        <p:nvSpPr>
          <p:cNvPr id="3" name="Contenidor de contingut 2">
            <a:extLst>
              <a:ext uri="{FF2B5EF4-FFF2-40B4-BE49-F238E27FC236}">
                <a16:creationId xmlns:a16="http://schemas.microsoft.com/office/drawing/2014/main" id="{0D6B933A-E7D4-4D22-A265-E0BDD018BA9B}"/>
              </a:ext>
            </a:extLst>
          </p:cNvPr>
          <p:cNvSpPr>
            <a:spLocks noGrp="1"/>
          </p:cNvSpPr>
          <p:nvPr>
            <p:ph idx="1"/>
          </p:nvPr>
        </p:nvSpPr>
        <p:spPr>
          <a:xfrm>
            <a:off x="508001" y="2628900"/>
            <a:ext cx="8267700" cy="3619499"/>
          </a:xfrm>
        </p:spPr>
        <p:txBody>
          <a:bodyPr/>
          <a:lstStyle/>
          <a:p>
            <a:r>
              <a:rPr lang="es-ES" sz="4000" dirty="0"/>
              <a:t>No somos los mejores, pero sabemos lo que queremos.</a:t>
            </a:r>
          </a:p>
          <a:p>
            <a:r>
              <a:rPr lang="es-ES" sz="4000" dirty="0"/>
              <a:t>Gracias a todos por vuestra participación i asistencia.</a:t>
            </a:r>
          </a:p>
          <a:p>
            <a:r>
              <a:rPr lang="es-ES" sz="2400" dirty="0"/>
              <a:t>Salvador Maimó.</a:t>
            </a:r>
          </a:p>
          <a:p>
            <a:pPr marL="0" indent="0">
              <a:buNone/>
            </a:pPr>
            <a:endParaRPr lang="es-ES" dirty="0"/>
          </a:p>
        </p:txBody>
      </p:sp>
      <p:pic>
        <p:nvPicPr>
          <p:cNvPr id="5" name="Imatge 4">
            <a:extLst>
              <a:ext uri="{FF2B5EF4-FFF2-40B4-BE49-F238E27FC236}">
                <a16:creationId xmlns:a16="http://schemas.microsoft.com/office/drawing/2014/main" id="{07C120DF-273B-4343-A60C-88905C81A9EB}"/>
              </a:ext>
            </a:extLst>
          </p:cNvPr>
          <p:cNvPicPr>
            <a:picLocks noChangeAspect="1"/>
          </p:cNvPicPr>
          <p:nvPr/>
        </p:nvPicPr>
        <p:blipFill>
          <a:blip r:embed="rId2"/>
          <a:stretch>
            <a:fillRect/>
          </a:stretch>
        </p:blipFill>
        <p:spPr>
          <a:xfrm rot="1163938">
            <a:off x="6269627" y="1577207"/>
            <a:ext cx="4396093" cy="5722883"/>
          </a:xfrm>
          <a:prstGeom prst="rect">
            <a:avLst/>
          </a:prstGeom>
        </p:spPr>
      </p:pic>
      <p:pic>
        <p:nvPicPr>
          <p:cNvPr id="9" name="Picture 2" descr="Associació de Veïns Es Fortí">
            <a:extLst>
              <a:ext uri="{FF2B5EF4-FFF2-40B4-BE49-F238E27FC236}">
                <a16:creationId xmlns:a16="http://schemas.microsoft.com/office/drawing/2014/main" id="{DF0F1947-A30F-468D-A620-8319162BC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42" y="121619"/>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36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1EFD95D-F6C7-42B5-AD95-EFDBA1332842}"/>
              </a:ext>
            </a:extLst>
          </p:cNvPr>
          <p:cNvSpPr>
            <a:spLocks noGrp="1"/>
          </p:cNvSpPr>
          <p:nvPr>
            <p:ph type="title"/>
          </p:nvPr>
        </p:nvSpPr>
        <p:spPr>
          <a:xfrm>
            <a:off x="684211" y="292100"/>
            <a:ext cx="9404723" cy="677582"/>
          </a:xfrm>
        </p:spPr>
        <p:txBody>
          <a:bodyPr/>
          <a:lstStyle/>
          <a:p>
            <a:r>
              <a:rPr lang="es-ES" dirty="0"/>
              <a:t>Qué hacemos:</a:t>
            </a:r>
          </a:p>
        </p:txBody>
      </p:sp>
      <p:sp>
        <p:nvSpPr>
          <p:cNvPr id="3" name="Contenidor de contingut 2">
            <a:extLst>
              <a:ext uri="{FF2B5EF4-FFF2-40B4-BE49-F238E27FC236}">
                <a16:creationId xmlns:a16="http://schemas.microsoft.com/office/drawing/2014/main" id="{CA2C1325-82A6-476E-AD77-5B3B38A73EC2}"/>
              </a:ext>
            </a:extLst>
          </p:cNvPr>
          <p:cNvSpPr>
            <a:spLocks noGrp="1"/>
          </p:cNvSpPr>
          <p:nvPr>
            <p:ph idx="1"/>
          </p:nvPr>
        </p:nvSpPr>
        <p:spPr>
          <a:xfrm>
            <a:off x="237068" y="1507067"/>
            <a:ext cx="11751732" cy="5024967"/>
          </a:xfrm>
        </p:spPr>
        <p:txBody>
          <a:bodyPr>
            <a:normAutofit/>
          </a:bodyPr>
          <a:lstStyle/>
          <a:p>
            <a:pPr>
              <a:lnSpc>
                <a:spcPct val="107000"/>
              </a:lnSpc>
              <a:spcAft>
                <a:spcPts val="800"/>
              </a:spcAft>
            </a:pPr>
            <a:r>
              <a:rPr lang="es-ES" sz="3200" dirty="0">
                <a:effectLst/>
                <a:latin typeface="Calibri" panose="020F0502020204030204" pitchFamily="34" charset="0"/>
                <a:ea typeface="DengXian" panose="02010600030101010101" pitchFamily="2" charset="-122"/>
                <a:cs typeface="Times New Roman" panose="02020603050405020304" pitchFamily="18" charset="0"/>
              </a:rPr>
              <a:t>Para llevar más correctamente y continuar la tarea asociativa y en red es necesario conocer y actualizar las demandas vecinales con el desarrollo de las actividades en el barrio, por tanto, fomentando las formas de trabajo cooperativo y voluntario, que ayuden a la responsabilidad del propio trabajo en el barrio. Potenciando las formas de </a:t>
            </a:r>
            <a:r>
              <a:rPr lang="es-ES" sz="3200" b="1" u="sng" dirty="0">
                <a:effectLst/>
                <a:latin typeface="Calibri" panose="020F0502020204030204" pitchFamily="34" charset="0"/>
                <a:ea typeface="DengXian" panose="02010600030101010101" pitchFamily="2" charset="-122"/>
                <a:cs typeface="Times New Roman" panose="02020603050405020304" pitchFamily="18" charset="0"/>
              </a:rPr>
              <a:t>participación</a:t>
            </a:r>
            <a:r>
              <a:rPr lang="es-ES" sz="3200" dirty="0">
                <a:effectLst/>
                <a:latin typeface="Calibri" panose="020F0502020204030204" pitchFamily="34" charset="0"/>
                <a:ea typeface="DengXian" panose="02010600030101010101" pitchFamily="2" charset="-122"/>
                <a:cs typeface="Times New Roman" panose="02020603050405020304" pitchFamily="18" charset="0"/>
              </a:rPr>
              <a:t> para promover una actitud activa, positiva y comprometida con el entorno de la barriada y sus demandas sociales.</a:t>
            </a:r>
          </a:p>
          <a:p>
            <a:pPr marL="0" indent="0">
              <a:buNone/>
            </a:pPr>
            <a:endParaRPr lang="es-ES" dirty="0"/>
          </a:p>
        </p:txBody>
      </p:sp>
      <p:pic>
        <p:nvPicPr>
          <p:cNvPr id="4" name="Picture 2" descr="Associació de Veïns Es Fortí">
            <a:extLst>
              <a:ext uri="{FF2B5EF4-FFF2-40B4-BE49-F238E27FC236}">
                <a16:creationId xmlns:a16="http://schemas.microsoft.com/office/drawing/2014/main" id="{C8941DB9-B54D-4B61-861E-42926275D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64919"/>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58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1">
            <a:extLst>
              <a:ext uri="{FF2B5EF4-FFF2-40B4-BE49-F238E27FC236}">
                <a16:creationId xmlns:a16="http://schemas.microsoft.com/office/drawing/2014/main" id="{33826C23-CACA-4CD4-8A5A-7BCF09C38359}"/>
              </a:ext>
            </a:extLst>
          </p:cNvPr>
          <p:cNvSpPr>
            <a:spLocks noGrp="1"/>
          </p:cNvSpPr>
          <p:nvPr>
            <p:ph type="title"/>
          </p:nvPr>
        </p:nvSpPr>
        <p:spPr>
          <a:xfrm>
            <a:off x="646113" y="452439"/>
            <a:ext cx="9404350" cy="817562"/>
          </a:xfrm>
        </p:spPr>
        <p:txBody>
          <a:bodyPr/>
          <a:lstStyle/>
          <a:p>
            <a:r>
              <a:rPr lang="es-ES" dirty="0"/>
              <a:t>Qué hacemos:</a:t>
            </a:r>
          </a:p>
        </p:txBody>
      </p:sp>
      <p:sp>
        <p:nvSpPr>
          <p:cNvPr id="3" name="Contenidor de contingut 2">
            <a:extLst>
              <a:ext uri="{FF2B5EF4-FFF2-40B4-BE49-F238E27FC236}">
                <a16:creationId xmlns:a16="http://schemas.microsoft.com/office/drawing/2014/main" id="{D9CB3AAA-DB20-45A3-853B-D50554B06BF7}"/>
              </a:ext>
            </a:extLst>
          </p:cNvPr>
          <p:cNvSpPr>
            <a:spLocks noGrp="1"/>
          </p:cNvSpPr>
          <p:nvPr>
            <p:ph idx="1"/>
          </p:nvPr>
        </p:nvSpPr>
        <p:spPr>
          <a:xfrm>
            <a:off x="645504" y="1270002"/>
            <a:ext cx="10886096" cy="4978398"/>
          </a:xfrm>
        </p:spPr>
        <p:txBody>
          <a:bodyPr>
            <a:normAutofit/>
          </a:bodyPr>
          <a:lstStyle/>
          <a:p>
            <a:r>
              <a:rPr lang="es-ES" sz="4000" dirty="0">
                <a:effectLst/>
                <a:latin typeface="Calibri" panose="020F0502020204030204" pitchFamily="34" charset="0"/>
                <a:ea typeface="DengXian" panose="02010600030101010101" pitchFamily="2" charset="-122"/>
                <a:cs typeface="Times New Roman" panose="02020603050405020304" pitchFamily="18" charset="0"/>
              </a:rPr>
              <a:t>Todos son herramientas, instrumentos de planificación y organización para canalizar propuestas e iniciativas, los contenidos son básicos para las líneas de actuación para conocer, estimular y reforzar el contexto sociocultural y colectivo del barrio y para crear espacios de debate y de </a:t>
            </a:r>
            <a:r>
              <a:rPr lang="es-ES" sz="4000" b="1" u="sng" dirty="0">
                <a:effectLst/>
                <a:latin typeface="Calibri" panose="020F0502020204030204" pitchFamily="34" charset="0"/>
                <a:ea typeface="DengXian" panose="02010600030101010101" pitchFamily="2" charset="-122"/>
                <a:cs typeface="Times New Roman" panose="02020603050405020304" pitchFamily="18" charset="0"/>
              </a:rPr>
              <a:t>trabajo participativo </a:t>
            </a:r>
            <a:r>
              <a:rPr lang="es-ES" sz="4000" dirty="0">
                <a:effectLst/>
                <a:latin typeface="Calibri" panose="020F0502020204030204" pitchFamily="34" charset="0"/>
                <a:ea typeface="DengXian" panose="02010600030101010101" pitchFamily="2" charset="-122"/>
                <a:cs typeface="Times New Roman" panose="02020603050405020304" pitchFamily="18" charset="0"/>
              </a:rPr>
              <a:t>por el bien común.</a:t>
            </a:r>
          </a:p>
          <a:p>
            <a:endParaRPr lang="es-ES" sz="4000" dirty="0"/>
          </a:p>
        </p:txBody>
      </p:sp>
      <p:pic>
        <p:nvPicPr>
          <p:cNvPr id="5" name="Picture 2" descr="Associació de Veïns Es Fortí">
            <a:extLst>
              <a:ext uri="{FF2B5EF4-FFF2-40B4-BE49-F238E27FC236}">
                <a16:creationId xmlns:a16="http://schemas.microsoft.com/office/drawing/2014/main" id="{2017DE25-2EAA-467D-AEBA-9F60D2343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5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EBA8FE8-62A0-4459-A305-4D6036D054B4}"/>
              </a:ext>
            </a:extLst>
          </p:cNvPr>
          <p:cNvSpPr>
            <a:spLocks noGrp="1"/>
          </p:cNvSpPr>
          <p:nvPr>
            <p:ph type="title"/>
          </p:nvPr>
        </p:nvSpPr>
        <p:spPr/>
        <p:txBody>
          <a:bodyPr/>
          <a:lstStyle/>
          <a:p>
            <a:r>
              <a:rPr lang="es-ES" dirty="0"/>
              <a:t>Qué hacemos:</a:t>
            </a:r>
          </a:p>
        </p:txBody>
      </p:sp>
      <p:sp>
        <p:nvSpPr>
          <p:cNvPr id="3" name="Contenidor de contingut 2">
            <a:extLst>
              <a:ext uri="{FF2B5EF4-FFF2-40B4-BE49-F238E27FC236}">
                <a16:creationId xmlns:a16="http://schemas.microsoft.com/office/drawing/2014/main" id="{DA903B23-58F2-4491-86FC-67CA4CCBFB3C}"/>
              </a:ext>
            </a:extLst>
          </p:cNvPr>
          <p:cNvSpPr>
            <a:spLocks noGrp="1"/>
          </p:cNvSpPr>
          <p:nvPr>
            <p:ph idx="1"/>
          </p:nvPr>
        </p:nvSpPr>
        <p:spPr>
          <a:xfrm>
            <a:off x="190500" y="1443567"/>
            <a:ext cx="11760200" cy="4813299"/>
          </a:xfrm>
        </p:spPr>
        <p:txBody>
          <a:bodyPr/>
          <a:lstStyle/>
          <a:p>
            <a:r>
              <a:rPr lang="es-ES" dirty="0">
                <a:effectLst/>
                <a:latin typeface="Calibri" panose="020F0502020204030204" pitchFamily="34" charset="0"/>
                <a:ea typeface="DengXian" panose="02010600030101010101" pitchFamily="2" charset="-122"/>
                <a:cs typeface="Times New Roman" panose="02020603050405020304" pitchFamily="18" charset="0"/>
              </a:rPr>
              <a:t> </a:t>
            </a:r>
            <a:r>
              <a:rPr lang="es-ES" sz="3400" dirty="0">
                <a:effectLst/>
                <a:latin typeface="Calibri" panose="020F0502020204030204" pitchFamily="34" charset="0"/>
                <a:ea typeface="DengXian" panose="02010600030101010101" pitchFamily="2" charset="-122"/>
                <a:cs typeface="Times New Roman" panose="02020603050405020304" pitchFamily="18" charset="0"/>
              </a:rPr>
              <a:t>A través de las redes sociales y reuniones de trabajo tenemos un canal de comunicación abierto con todo el mundo, que en sí mismo sea un elemento </a:t>
            </a:r>
            <a:r>
              <a:rPr lang="es-ES" sz="3400" b="1" u="sng" dirty="0">
                <a:effectLst/>
                <a:latin typeface="Calibri" panose="020F0502020204030204" pitchFamily="34" charset="0"/>
                <a:ea typeface="DengXian" panose="02010600030101010101" pitchFamily="2" charset="-122"/>
                <a:cs typeface="Times New Roman" panose="02020603050405020304" pitchFamily="18" charset="0"/>
              </a:rPr>
              <a:t>de participación</a:t>
            </a:r>
            <a:r>
              <a:rPr lang="es-ES" sz="3400" dirty="0">
                <a:effectLst/>
                <a:latin typeface="Calibri" panose="020F0502020204030204" pitchFamily="34" charset="0"/>
                <a:ea typeface="DengXian" panose="02010600030101010101" pitchFamily="2" charset="-122"/>
                <a:cs typeface="Times New Roman" panose="02020603050405020304" pitchFamily="18" charset="0"/>
              </a:rPr>
              <a:t>, de fomento del voluntariado y de la creatividad de todos los vecinos y vecinas del barrio, comerciantes, entidades colaboradoras y, principalmente, fomentando </a:t>
            </a:r>
            <a:r>
              <a:rPr lang="es-ES" sz="3400" b="1" u="sng" dirty="0">
                <a:effectLst/>
                <a:latin typeface="Calibri" panose="020F0502020204030204" pitchFamily="34" charset="0"/>
                <a:ea typeface="DengXian" panose="02010600030101010101" pitchFamily="2" charset="-122"/>
                <a:cs typeface="Times New Roman" panose="02020603050405020304" pitchFamily="18" charset="0"/>
              </a:rPr>
              <a:t>la participación </a:t>
            </a:r>
            <a:r>
              <a:rPr lang="es-ES" sz="3400" dirty="0">
                <a:effectLst/>
                <a:latin typeface="Calibri" panose="020F0502020204030204" pitchFamily="34" charset="0"/>
                <a:ea typeface="DengXian" panose="02010600030101010101" pitchFamily="2" charset="-122"/>
                <a:cs typeface="Times New Roman" panose="02020603050405020304" pitchFamily="18" charset="0"/>
              </a:rPr>
              <a:t>y colaboración de los jóvenes y los recién llegados con sus propuestas e iniciativas.</a:t>
            </a:r>
          </a:p>
          <a:p>
            <a:endParaRPr lang="es-ES" dirty="0"/>
          </a:p>
        </p:txBody>
      </p:sp>
      <p:pic>
        <p:nvPicPr>
          <p:cNvPr id="4" name="Picture 2" descr="Associació de Veïns Es Fortí">
            <a:extLst>
              <a:ext uri="{FF2B5EF4-FFF2-40B4-BE49-F238E27FC236}">
                <a16:creationId xmlns:a16="http://schemas.microsoft.com/office/drawing/2014/main" id="{0A96E5B5-F114-4E69-B479-FE7D82333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154336"/>
            <a:ext cx="4539916" cy="97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9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F2B8C4F-594E-4073-9A71-49E80B4C6BEC}"/>
              </a:ext>
            </a:extLst>
          </p:cNvPr>
          <p:cNvSpPr>
            <a:spLocks noGrp="1"/>
          </p:cNvSpPr>
          <p:nvPr>
            <p:ph type="title"/>
          </p:nvPr>
        </p:nvSpPr>
        <p:spPr>
          <a:xfrm>
            <a:off x="279400" y="129751"/>
            <a:ext cx="9568234" cy="825500"/>
          </a:xfrm>
        </p:spPr>
        <p:txBody>
          <a:bodyPr/>
          <a:lstStyle/>
          <a:p>
            <a:r>
              <a:rPr lang="es-ES" dirty="0"/>
              <a:t>Nuestro barrio:</a:t>
            </a:r>
          </a:p>
        </p:txBody>
      </p:sp>
      <p:pic>
        <p:nvPicPr>
          <p:cNvPr id="6" name="Imatge 5">
            <a:extLst>
              <a:ext uri="{FF2B5EF4-FFF2-40B4-BE49-F238E27FC236}">
                <a16:creationId xmlns:a16="http://schemas.microsoft.com/office/drawing/2014/main" id="{03AB44C4-2BC0-48BE-A824-886260717D6A}"/>
              </a:ext>
            </a:extLst>
          </p:cNvPr>
          <p:cNvPicPr>
            <a:picLocks noChangeAspect="1"/>
          </p:cNvPicPr>
          <p:nvPr/>
        </p:nvPicPr>
        <p:blipFill>
          <a:blip r:embed="rId2"/>
          <a:stretch>
            <a:fillRect/>
          </a:stretch>
        </p:blipFill>
        <p:spPr>
          <a:xfrm>
            <a:off x="6882185" y="198718"/>
            <a:ext cx="5309815" cy="6392582"/>
          </a:xfrm>
          <a:prstGeom prst="rect">
            <a:avLst/>
          </a:prstGeom>
        </p:spPr>
      </p:pic>
      <p:sp>
        <p:nvSpPr>
          <p:cNvPr id="8" name="QuadreDeText 7">
            <a:extLst>
              <a:ext uri="{FF2B5EF4-FFF2-40B4-BE49-F238E27FC236}">
                <a16:creationId xmlns:a16="http://schemas.microsoft.com/office/drawing/2014/main" id="{DB29C244-E282-4CF5-A3BC-B35F6C513959}"/>
              </a:ext>
            </a:extLst>
          </p:cNvPr>
          <p:cNvSpPr txBox="1"/>
          <p:nvPr/>
        </p:nvSpPr>
        <p:spPr>
          <a:xfrm>
            <a:off x="139700" y="1155700"/>
            <a:ext cx="6678611" cy="5088573"/>
          </a:xfrm>
          <a:prstGeom prst="rect">
            <a:avLst/>
          </a:prstGeom>
          <a:noFill/>
        </p:spPr>
        <p:txBody>
          <a:bodyPr wrap="square">
            <a:spAutoFit/>
          </a:bodyPr>
          <a:lstStyle/>
          <a:p>
            <a:pPr marL="342900" indent="-342900">
              <a:spcBef>
                <a:spcPts val="1000"/>
              </a:spcBef>
              <a:buClr>
                <a:schemeClr val="bg2">
                  <a:lumMod val="40000"/>
                  <a:lumOff val="60000"/>
                </a:schemeClr>
              </a:buClr>
              <a:buSzPct val="80000"/>
              <a:buFont typeface="Wingdings 3" charset="2"/>
              <a:buChar char=""/>
            </a:pPr>
            <a:r>
              <a:rPr lang="es-ES" sz="2200" dirty="0">
                <a:latin typeface="+mj-lt"/>
                <a:ea typeface="+mj-ea"/>
                <a:cs typeface="+mj-cs"/>
              </a:rPr>
              <a:t>La urbanización del </a:t>
            </a:r>
            <a:r>
              <a:rPr lang="es-ES" sz="2200" dirty="0" err="1">
                <a:latin typeface="+mj-lt"/>
                <a:ea typeface="+mj-ea"/>
                <a:cs typeface="+mj-cs"/>
              </a:rPr>
              <a:t>Fortí</a:t>
            </a:r>
            <a:r>
              <a:rPr lang="es-ES" sz="2200" dirty="0">
                <a:latin typeface="+mj-lt"/>
                <a:ea typeface="+mj-ea"/>
                <a:cs typeface="+mj-cs"/>
              </a:rPr>
              <a:t> se inició en el marco del primer ensanche de Palma (Pla Calvet, 1901) dentro de lo que era la posesión de Son Massanet. </a:t>
            </a:r>
          </a:p>
          <a:p>
            <a:pPr marL="342900" indent="-342900">
              <a:spcBef>
                <a:spcPts val="1000"/>
              </a:spcBef>
              <a:buClr>
                <a:schemeClr val="bg2">
                  <a:lumMod val="40000"/>
                  <a:lumOff val="60000"/>
                </a:schemeClr>
              </a:buClr>
              <a:buSzPct val="80000"/>
              <a:buFont typeface="Wingdings 3" charset="2"/>
              <a:buChar char=""/>
            </a:pPr>
            <a:r>
              <a:rPr lang="es-ES" sz="2200" dirty="0">
                <a:latin typeface="+mj-lt"/>
                <a:ea typeface="+mj-ea"/>
                <a:cs typeface="+mj-cs"/>
              </a:rPr>
              <a:t>Durante los primeros años estaba comunicado con el núcleo urbano del Camp </a:t>
            </a:r>
            <a:r>
              <a:rPr lang="es-ES" sz="2200" dirty="0" err="1">
                <a:latin typeface="+mj-lt"/>
                <a:ea typeface="+mj-ea"/>
                <a:cs typeface="+mj-cs"/>
              </a:rPr>
              <a:t>d'en</a:t>
            </a:r>
            <a:r>
              <a:rPr lang="es-ES" sz="2200" dirty="0">
                <a:latin typeface="+mj-lt"/>
                <a:ea typeface="+mj-ea"/>
                <a:cs typeface="+mj-cs"/>
              </a:rPr>
              <a:t> Serralta mediante el barrio de Santa Catalina y tuvo que esperar hasta el nuevo ensanche (Pla Alomar, 1940) para que se abrieran nuevas vías conectores con el centro.</a:t>
            </a:r>
          </a:p>
          <a:p>
            <a:pPr marL="342900" indent="-342900">
              <a:spcBef>
                <a:spcPts val="1000"/>
              </a:spcBef>
              <a:buClr>
                <a:schemeClr val="bg2">
                  <a:lumMod val="40000"/>
                  <a:lumOff val="60000"/>
                </a:schemeClr>
              </a:buClr>
              <a:buSzPct val="80000"/>
              <a:buFont typeface="Wingdings 3" charset="2"/>
              <a:buChar char=""/>
            </a:pPr>
            <a:r>
              <a:rPr lang="es-ES" sz="2200" dirty="0">
                <a:latin typeface="+mj-lt"/>
                <a:ea typeface="+mj-ea"/>
                <a:cs typeface="+mj-cs"/>
              </a:rPr>
              <a:t>La urbanización del </a:t>
            </a:r>
            <a:r>
              <a:rPr lang="es-ES" sz="2200" dirty="0" err="1">
                <a:latin typeface="+mj-lt"/>
                <a:ea typeface="+mj-ea"/>
                <a:cs typeface="+mj-cs"/>
              </a:rPr>
              <a:t>Fortí</a:t>
            </a:r>
            <a:r>
              <a:rPr lang="es-ES" sz="2200" dirty="0">
                <a:latin typeface="+mj-lt"/>
                <a:ea typeface="+mj-ea"/>
                <a:cs typeface="+mj-cs"/>
              </a:rPr>
              <a:t> fue muy lenta hasta los años 40, momento en que se empezaron a construir viviendas plurifamiliares que lo convierten en un barrio bastante densificado.</a:t>
            </a:r>
          </a:p>
        </p:txBody>
      </p:sp>
    </p:spTree>
    <p:extLst>
      <p:ext uri="{BB962C8B-B14F-4D97-AF65-F5344CB8AC3E}">
        <p14:creationId xmlns:p14="http://schemas.microsoft.com/office/powerpoint/2010/main" val="952006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0CCF6C4-77CE-455E-BE30-B7C51381D9B5}"/>
              </a:ext>
            </a:extLst>
          </p:cNvPr>
          <p:cNvSpPr>
            <a:spLocks noGrp="1"/>
          </p:cNvSpPr>
          <p:nvPr>
            <p:ph type="title"/>
          </p:nvPr>
        </p:nvSpPr>
        <p:spPr>
          <a:xfrm>
            <a:off x="646111" y="0"/>
            <a:ext cx="9404723" cy="794354"/>
          </a:xfrm>
        </p:spPr>
        <p:txBody>
          <a:bodyPr/>
          <a:lstStyle/>
          <a:p>
            <a:r>
              <a:rPr lang="es-ES" dirty="0"/>
              <a:t>Nuestro barrio:</a:t>
            </a:r>
          </a:p>
        </p:txBody>
      </p:sp>
      <p:sp>
        <p:nvSpPr>
          <p:cNvPr id="3" name="Contenidor de contingut 2">
            <a:extLst>
              <a:ext uri="{FF2B5EF4-FFF2-40B4-BE49-F238E27FC236}">
                <a16:creationId xmlns:a16="http://schemas.microsoft.com/office/drawing/2014/main" id="{3CA8D7BD-748B-4455-8920-6537F3D69860}"/>
              </a:ext>
            </a:extLst>
          </p:cNvPr>
          <p:cNvSpPr>
            <a:spLocks noGrp="1"/>
          </p:cNvSpPr>
          <p:nvPr>
            <p:ph idx="1"/>
          </p:nvPr>
        </p:nvSpPr>
        <p:spPr>
          <a:xfrm>
            <a:off x="163584" y="698500"/>
            <a:ext cx="7223048" cy="5549900"/>
          </a:xfrm>
        </p:spPr>
        <p:txBody>
          <a:bodyPr>
            <a:normAutofit/>
          </a:bodyPr>
          <a:lstStyle/>
          <a:p>
            <a:r>
              <a:rPr lang="es-ES" sz="2200" dirty="0"/>
              <a:t>Este barrio se encuentra al oeste de la Riera, entre las barriadas Camp </a:t>
            </a:r>
            <a:r>
              <a:rPr lang="es-ES" sz="2200" dirty="0" err="1"/>
              <a:t>d'en</a:t>
            </a:r>
            <a:r>
              <a:rPr lang="es-ES" sz="2200" dirty="0"/>
              <a:t> Serralta y Son </a:t>
            </a:r>
            <a:r>
              <a:rPr lang="es-ES" sz="2200" dirty="0" err="1"/>
              <a:t>Cotoner</a:t>
            </a:r>
            <a:r>
              <a:rPr lang="es-ES" sz="2200" dirty="0"/>
              <a:t>. </a:t>
            </a:r>
          </a:p>
          <a:p>
            <a:r>
              <a:rPr lang="es-ES" sz="2200" dirty="0"/>
              <a:t>Aunque cuenta con el Club Militar Es </a:t>
            </a:r>
            <a:r>
              <a:rPr lang="es-ES" sz="2200" dirty="0" err="1"/>
              <a:t>Fortí</a:t>
            </a:r>
            <a:r>
              <a:rPr lang="es-ES" sz="2200" dirty="0"/>
              <a:t>, construido en 1945, el nombre no proviene de este Club sino de una construcción defensiva fuera de las murallas que ya existía en 1670. Quedó sin urbanizar hasta principios del s. XX.</a:t>
            </a:r>
          </a:p>
          <a:p>
            <a:r>
              <a:rPr lang="es-ES" sz="2200" dirty="0"/>
              <a:t>La intención era construir viviendas unifamiliares, pero a principios de los años 20 prácticamente no se había construido nada y apenas había una aldea con una veintena de edificios. El Plan Gabriel Alomar (1940) permitió la construcción de viviendas plurifamiliares, lo que, acompañado del crecimiento poblacional propiciado por el turismo, favoreció una rápida urbanización.</a:t>
            </a:r>
          </a:p>
        </p:txBody>
      </p:sp>
      <p:pic>
        <p:nvPicPr>
          <p:cNvPr id="6" name="Imatge 5">
            <a:extLst>
              <a:ext uri="{FF2B5EF4-FFF2-40B4-BE49-F238E27FC236}">
                <a16:creationId xmlns:a16="http://schemas.microsoft.com/office/drawing/2014/main" id="{7A0F5D3E-B54A-4C8E-8A7C-404183623A58}"/>
              </a:ext>
            </a:extLst>
          </p:cNvPr>
          <p:cNvPicPr>
            <a:picLocks noChangeAspect="1"/>
          </p:cNvPicPr>
          <p:nvPr/>
        </p:nvPicPr>
        <p:blipFill>
          <a:blip r:embed="rId2"/>
          <a:stretch>
            <a:fillRect/>
          </a:stretch>
        </p:blipFill>
        <p:spPr>
          <a:xfrm>
            <a:off x="7386631" y="431800"/>
            <a:ext cx="4641785" cy="5727699"/>
          </a:xfrm>
          <a:prstGeom prst="rect">
            <a:avLst/>
          </a:prstGeom>
        </p:spPr>
      </p:pic>
    </p:spTree>
    <p:extLst>
      <p:ext uri="{BB962C8B-B14F-4D97-AF65-F5344CB8AC3E}">
        <p14:creationId xmlns:p14="http://schemas.microsoft.com/office/powerpoint/2010/main" val="295500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D6A3A1-A3C9-4D51-8CA2-778438A08E6B}"/>
              </a:ext>
            </a:extLst>
          </p:cNvPr>
          <p:cNvSpPr>
            <a:spLocks noGrp="1"/>
          </p:cNvSpPr>
          <p:nvPr>
            <p:ph type="title"/>
          </p:nvPr>
        </p:nvSpPr>
        <p:spPr>
          <a:xfrm>
            <a:off x="677334" y="609600"/>
            <a:ext cx="8596668" cy="1009650"/>
          </a:xfrm>
        </p:spPr>
        <p:txBody>
          <a:bodyPr/>
          <a:lstStyle/>
          <a:p>
            <a:r>
              <a:rPr lang="es-ES" dirty="0"/>
              <a:t>Nuestro barrio:</a:t>
            </a:r>
          </a:p>
        </p:txBody>
      </p:sp>
      <p:sp>
        <p:nvSpPr>
          <p:cNvPr id="3" name="Marcador de contenido 2">
            <a:extLst>
              <a:ext uri="{FF2B5EF4-FFF2-40B4-BE49-F238E27FC236}">
                <a16:creationId xmlns:a16="http://schemas.microsoft.com/office/drawing/2014/main" id="{675B6B2C-FF7E-478A-B4D7-FF567F73DAF9}"/>
              </a:ext>
            </a:extLst>
          </p:cNvPr>
          <p:cNvSpPr>
            <a:spLocks noGrp="1"/>
          </p:cNvSpPr>
          <p:nvPr>
            <p:ph idx="1"/>
          </p:nvPr>
        </p:nvSpPr>
        <p:spPr>
          <a:xfrm>
            <a:off x="523875" y="1352550"/>
            <a:ext cx="4676776" cy="5276849"/>
          </a:xfrm>
        </p:spPr>
        <p:txBody>
          <a:bodyPr>
            <a:normAutofit lnSpcReduction="10000"/>
          </a:bodyPr>
          <a:lstStyle/>
          <a:p>
            <a:r>
              <a:rPr lang="es-ES" sz="2200" dirty="0">
                <a:solidFill>
                  <a:schemeClr val="tx1"/>
                </a:solidFill>
                <a:latin typeface="+mj-lt"/>
                <a:ea typeface="+mj-ea"/>
                <a:cs typeface="+mj-cs"/>
              </a:rPr>
              <a:t>Una foto publicada per Fotos antiguas de Mallorca – FAM, </a:t>
            </a:r>
            <a:r>
              <a:rPr lang="es-ES" sz="2200" dirty="0" err="1">
                <a:solidFill>
                  <a:schemeClr val="tx1"/>
                </a:solidFill>
                <a:latin typeface="+mj-lt"/>
                <a:ea typeface="+mj-ea"/>
                <a:cs typeface="+mj-cs"/>
              </a:rPr>
              <a:t>podeu</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veure</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l’edifici</a:t>
            </a:r>
            <a:r>
              <a:rPr lang="es-ES" sz="2200" dirty="0">
                <a:solidFill>
                  <a:schemeClr val="tx1"/>
                </a:solidFill>
                <a:latin typeface="+mj-lt"/>
                <a:ea typeface="+mj-ea"/>
                <a:cs typeface="+mj-cs"/>
              </a:rPr>
              <a:t> Magi </a:t>
            </a:r>
            <a:r>
              <a:rPr lang="es-ES" sz="2200" dirty="0" err="1">
                <a:solidFill>
                  <a:schemeClr val="tx1"/>
                </a:solidFill>
                <a:latin typeface="+mj-lt"/>
                <a:ea typeface="+mj-ea"/>
                <a:cs typeface="+mj-cs"/>
              </a:rPr>
              <a:t>Marquès</a:t>
            </a:r>
            <a:r>
              <a:rPr lang="es-ES" sz="2200" dirty="0">
                <a:solidFill>
                  <a:schemeClr val="tx1"/>
                </a:solidFill>
                <a:latin typeface="+mj-lt"/>
                <a:ea typeface="+mj-ea"/>
                <a:cs typeface="+mj-cs"/>
              </a:rPr>
              <a:t> en </a:t>
            </a:r>
            <a:r>
              <a:rPr lang="es-ES" sz="2200" dirty="0" err="1">
                <a:solidFill>
                  <a:schemeClr val="tx1"/>
                </a:solidFill>
                <a:latin typeface="+mj-lt"/>
                <a:ea typeface="+mj-ea"/>
                <a:cs typeface="+mj-cs"/>
              </a:rPr>
              <a:t>construcció</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on</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està</a:t>
            </a:r>
            <a:r>
              <a:rPr lang="es-ES" sz="2200" dirty="0">
                <a:solidFill>
                  <a:schemeClr val="tx1"/>
                </a:solidFill>
                <a:latin typeface="+mj-lt"/>
                <a:ea typeface="+mj-ea"/>
                <a:cs typeface="+mj-cs"/>
              </a:rPr>
              <a:t> la </a:t>
            </a:r>
            <a:r>
              <a:rPr lang="es-ES" sz="2200" dirty="0" err="1">
                <a:solidFill>
                  <a:schemeClr val="tx1"/>
                </a:solidFill>
                <a:latin typeface="+mj-lt"/>
                <a:ea typeface="+mj-ea"/>
                <a:cs typeface="+mj-cs"/>
              </a:rPr>
              <a:t>plaça</a:t>
            </a:r>
            <a:r>
              <a:rPr lang="es-ES" sz="2200" dirty="0">
                <a:solidFill>
                  <a:schemeClr val="tx1"/>
                </a:solidFill>
                <a:latin typeface="+mj-lt"/>
                <a:ea typeface="+mj-ea"/>
                <a:cs typeface="+mj-cs"/>
              </a:rPr>
              <a:t> Es </a:t>
            </a:r>
            <a:r>
              <a:rPr lang="es-ES" sz="2200" dirty="0" err="1">
                <a:solidFill>
                  <a:schemeClr val="tx1"/>
                </a:solidFill>
                <a:latin typeface="+mj-lt"/>
                <a:ea typeface="+mj-ea"/>
                <a:cs typeface="+mj-cs"/>
              </a:rPr>
              <a:t>Fortí</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L’any</a:t>
            </a:r>
            <a:r>
              <a:rPr lang="es-ES" sz="2200" dirty="0">
                <a:solidFill>
                  <a:schemeClr val="tx1"/>
                </a:solidFill>
                <a:latin typeface="+mj-lt"/>
                <a:ea typeface="+mj-ea"/>
                <a:cs typeface="+mj-cs"/>
              </a:rPr>
              <a:t> de la foto </a:t>
            </a:r>
            <a:r>
              <a:rPr lang="es-ES" sz="2200" dirty="0" err="1">
                <a:solidFill>
                  <a:schemeClr val="tx1"/>
                </a:solidFill>
                <a:latin typeface="+mj-lt"/>
                <a:ea typeface="+mj-ea"/>
                <a:cs typeface="+mj-cs"/>
              </a:rPr>
              <a:t>podria</a:t>
            </a:r>
            <a:r>
              <a:rPr lang="es-ES" sz="2200" dirty="0">
                <a:solidFill>
                  <a:schemeClr val="tx1"/>
                </a:solidFill>
                <a:latin typeface="+mj-lt"/>
                <a:ea typeface="+mj-ea"/>
                <a:cs typeface="+mj-cs"/>
              </a:rPr>
              <a:t> ser per el 1934. A la </a:t>
            </a:r>
            <a:r>
              <a:rPr lang="es-ES" sz="2200" dirty="0" err="1">
                <a:solidFill>
                  <a:schemeClr val="tx1"/>
                </a:solidFill>
                <a:latin typeface="+mj-lt"/>
                <a:ea typeface="+mj-ea"/>
                <a:cs typeface="+mj-cs"/>
              </a:rPr>
              <a:t>dreta</a:t>
            </a:r>
            <a:r>
              <a:rPr lang="es-ES" sz="2200" dirty="0">
                <a:solidFill>
                  <a:schemeClr val="tx1"/>
                </a:solidFill>
                <a:latin typeface="+mj-lt"/>
                <a:ea typeface="+mj-ea"/>
                <a:cs typeface="+mj-cs"/>
              </a:rPr>
              <a:t> el </a:t>
            </a:r>
            <a:r>
              <a:rPr lang="es-ES" sz="2200" dirty="0" err="1">
                <a:solidFill>
                  <a:schemeClr val="tx1"/>
                </a:solidFill>
                <a:latin typeface="+mj-lt"/>
                <a:ea typeface="+mj-ea"/>
                <a:cs typeface="+mj-cs"/>
              </a:rPr>
              <a:t>pont</a:t>
            </a:r>
            <a:r>
              <a:rPr lang="es-ES" sz="2200" dirty="0">
                <a:solidFill>
                  <a:schemeClr val="tx1"/>
                </a:solidFill>
                <a:latin typeface="+mj-lt"/>
                <a:ea typeface="+mj-ea"/>
                <a:cs typeface="+mj-cs"/>
              </a:rPr>
              <a:t> del </a:t>
            </a:r>
            <a:r>
              <a:rPr lang="es-ES" sz="2200" dirty="0" err="1">
                <a:solidFill>
                  <a:schemeClr val="tx1"/>
                </a:solidFill>
                <a:latin typeface="+mj-lt"/>
                <a:ea typeface="+mj-ea"/>
                <a:cs typeface="+mj-cs"/>
              </a:rPr>
              <a:t>torrent</a:t>
            </a:r>
            <a:r>
              <a:rPr lang="es-ES" sz="2200" dirty="0">
                <a:solidFill>
                  <a:schemeClr val="tx1"/>
                </a:solidFill>
                <a:latin typeface="+mj-lt"/>
                <a:ea typeface="+mj-ea"/>
                <a:cs typeface="+mj-cs"/>
              </a:rPr>
              <a:t> de Sa Riera i a </a:t>
            </a:r>
            <a:r>
              <a:rPr lang="es-ES" sz="2200" dirty="0" err="1">
                <a:solidFill>
                  <a:schemeClr val="tx1"/>
                </a:solidFill>
                <a:latin typeface="+mj-lt"/>
                <a:ea typeface="+mj-ea"/>
                <a:cs typeface="+mj-cs"/>
              </a:rPr>
              <a:t>l’esquerra</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l’antic</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camí</a:t>
            </a:r>
            <a:r>
              <a:rPr lang="es-ES" sz="2200" dirty="0">
                <a:solidFill>
                  <a:schemeClr val="tx1"/>
                </a:solidFill>
                <a:latin typeface="+mj-lt"/>
                <a:ea typeface="+mj-ea"/>
                <a:cs typeface="+mj-cs"/>
              </a:rPr>
              <a:t> de Sa </a:t>
            </a:r>
            <a:r>
              <a:rPr lang="es-ES" sz="2200" dirty="0" err="1">
                <a:solidFill>
                  <a:schemeClr val="tx1"/>
                </a:solidFill>
                <a:latin typeface="+mj-lt"/>
                <a:ea typeface="+mj-ea"/>
                <a:cs typeface="+mj-cs"/>
              </a:rPr>
              <a:t>Vileta</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actualment</a:t>
            </a:r>
            <a:r>
              <a:rPr lang="es-ES" sz="2200" dirty="0">
                <a:solidFill>
                  <a:schemeClr val="tx1"/>
                </a:solidFill>
                <a:latin typeface="+mj-lt"/>
                <a:ea typeface="+mj-ea"/>
                <a:cs typeface="+mj-cs"/>
              </a:rPr>
              <a:t> Rafael Rodríguez Méndez. Al </a:t>
            </a:r>
            <a:r>
              <a:rPr lang="es-ES" sz="2200" dirty="0" err="1">
                <a:solidFill>
                  <a:schemeClr val="tx1"/>
                </a:solidFill>
                <a:latin typeface="+mj-lt"/>
                <a:ea typeface="+mj-ea"/>
                <a:cs typeface="+mj-cs"/>
              </a:rPr>
              <a:t>darrera</a:t>
            </a:r>
            <a:r>
              <a:rPr lang="es-ES" sz="2200" dirty="0">
                <a:solidFill>
                  <a:schemeClr val="tx1"/>
                </a:solidFill>
                <a:latin typeface="+mj-lt"/>
                <a:ea typeface="+mj-ea"/>
                <a:cs typeface="+mj-cs"/>
              </a:rPr>
              <a:t> lo que serien </a:t>
            </a:r>
            <a:r>
              <a:rPr lang="es-ES" sz="2200" dirty="0" err="1">
                <a:solidFill>
                  <a:schemeClr val="tx1"/>
                </a:solidFill>
                <a:latin typeface="+mj-lt"/>
                <a:ea typeface="+mj-ea"/>
                <a:cs typeface="+mj-cs"/>
              </a:rPr>
              <a:t>els</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carrers</a:t>
            </a:r>
            <a:r>
              <a:rPr lang="es-ES" sz="2200" dirty="0">
                <a:solidFill>
                  <a:schemeClr val="tx1"/>
                </a:solidFill>
                <a:latin typeface="+mj-lt"/>
                <a:ea typeface="+mj-ea"/>
                <a:cs typeface="+mj-cs"/>
              </a:rPr>
              <a:t> Bernat </a:t>
            </a:r>
            <a:r>
              <a:rPr lang="es-ES" sz="2200" dirty="0" err="1">
                <a:solidFill>
                  <a:schemeClr val="tx1"/>
                </a:solidFill>
                <a:latin typeface="+mj-lt"/>
                <a:ea typeface="+mj-ea"/>
                <a:cs typeface="+mj-cs"/>
              </a:rPr>
              <a:t>Amer</a:t>
            </a:r>
            <a:r>
              <a:rPr lang="es-ES" sz="2200" dirty="0">
                <a:solidFill>
                  <a:schemeClr val="tx1"/>
                </a:solidFill>
                <a:latin typeface="+mj-lt"/>
                <a:ea typeface="+mj-ea"/>
                <a:cs typeface="+mj-cs"/>
              </a:rPr>
              <a:t>, Goethe, i altes del </a:t>
            </a:r>
            <a:r>
              <a:rPr lang="es-ES" sz="2200" dirty="0" err="1">
                <a:solidFill>
                  <a:schemeClr val="tx1"/>
                </a:solidFill>
                <a:latin typeface="+mj-lt"/>
                <a:ea typeface="+mj-ea"/>
                <a:cs typeface="+mj-cs"/>
              </a:rPr>
              <a:t>nostre</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barri</a:t>
            </a:r>
            <a:r>
              <a:rPr lang="es-ES" sz="2200" dirty="0">
                <a:solidFill>
                  <a:schemeClr val="tx1"/>
                </a:solidFill>
                <a:latin typeface="+mj-lt"/>
                <a:ea typeface="+mj-ea"/>
                <a:cs typeface="+mj-cs"/>
              </a:rPr>
              <a:t>. També, </a:t>
            </a:r>
            <a:r>
              <a:rPr lang="es-ES" sz="2200" dirty="0" err="1">
                <a:solidFill>
                  <a:schemeClr val="tx1"/>
                </a:solidFill>
                <a:latin typeface="+mj-lt"/>
                <a:ea typeface="+mj-ea"/>
                <a:cs typeface="+mj-cs"/>
              </a:rPr>
              <a:t>podeu</a:t>
            </a:r>
            <a:r>
              <a:rPr lang="es-ES" sz="2200" dirty="0">
                <a:solidFill>
                  <a:schemeClr val="tx1"/>
                </a:solidFill>
                <a:latin typeface="+mj-lt"/>
                <a:ea typeface="+mj-ea"/>
                <a:cs typeface="+mj-cs"/>
              </a:rPr>
              <a:t> </a:t>
            </a:r>
            <a:r>
              <a:rPr lang="es-ES" sz="2200" dirty="0" err="1">
                <a:solidFill>
                  <a:schemeClr val="tx1"/>
                </a:solidFill>
                <a:latin typeface="+mj-lt"/>
                <a:ea typeface="+mj-ea"/>
                <a:cs typeface="+mj-cs"/>
              </a:rPr>
              <a:t>veure</a:t>
            </a:r>
            <a:r>
              <a:rPr lang="es-ES" sz="2200" dirty="0">
                <a:solidFill>
                  <a:schemeClr val="tx1"/>
                </a:solidFill>
                <a:latin typeface="+mj-lt"/>
                <a:ea typeface="+mj-ea"/>
                <a:cs typeface="+mj-cs"/>
              </a:rPr>
              <a:t> un </a:t>
            </a:r>
            <a:r>
              <a:rPr lang="es-ES" sz="2200" dirty="0" err="1">
                <a:solidFill>
                  <a:schemeClr val="tx1"/>
                </a:solidFill>
                <a:latin typeface="+mj-lt"/>
                <a:ea typeface="+mj-ea"/>
                <a:cs typeface="+mj-cs"/>
              </a:rPr>
              <a:t>moli</a:t>
            </a:r>
            <a:r>
              <a:rPr lang="es-ES" sz="2200" dirty="0">
                <a:solidFill>
                  <a:schemeClr val="tx1"/>
                </a:solidFill>
                <a:latin typeface="+mj-lt"/>
                <a:ea typeface="+mj-ea"/>
                <a:cs typeface="+mj-cs"/>
              </a:rPr>
              <a:t> que era de la finca de Son Massanet </a:t>
            </a:r>
            <a:r>
              <a:rPr lang="es-ES" sz="2200" dirty="0" err="1">
                <a:solidFill>
                  <a:schemeClr val="tx1"/>
                </a:solidFill>
                <a:latin typeface="+mj-lt"/>
                <a:ea typeface="+mj-ea"/>
                <a:cs typeface="+mj-cs"/>
              </a:rPr>
              <a:t>on</a:t>
            </a:r>
            <a:r>
              <a:rPr lang="es-ES" sz="2200" dirty="0">
                <a:solidFill>
                  <a:schemeClr val="tx1"/>
                </a:solidFill>
                <a:latin typeface="+mj-lt"/>
                <a:ea typeface="+mj-ea"/>
                <a:cs typeface="+mj-cs"/>
              </a:rPr>
              <a:t> hi ha </a:t>
            </a:r>
            <a:r>
              <a:rPr lang="es-ES" sz="2200" dirty="0" err="1">
                <a:solidFill>
                  <a:schemeClr val="tx1"/>
                </a:solidFill>
                <a:latin typeface="+mj-lt"/>
                <a:ea typeface="+mj-ea"/>
                <a:cs typeface="+mj-cs"/>
              </a:rPr>
              <a:t>avui</a:t>
            </a:r>
            <a:r>
              <a:rPr lang="es-ES" sz="2200" dirty="0">
                <a:solidFill>
                  <a:schemeClr val="tx1"/>
                </a:solidFill>
                <a:latin typeface="+mj-lt"/>
                <a:ea typeface="+mj-ea"/>
                <a:cs typeface="+mj-cs"/>
              </a:rPr>
              <a:t> la torre des </a:t>
            </a:r>
            <a:r>
              <a:rPr lang="es-ES" sz="2200" dirty="0" err="1">
                <a:solidFill>
                  <a:schemeClr val="tx1"/>
                </a:solidFill>
                <a:latin typeface="+mj-lt"/>
                <a:ea typeface="+mj-ea"/>
                <a:cs typeface="+mj-cs"/>
              </a:rPr>
              <a:t>Fortí</a:t>
            </a:r>
            <a:r>
              <a:rPr lang="es-ES" sz="2200" dirty="0">
                <a:solidFill>
                  <a:schemeClr val="tx1"/>
                </a:solidFill>
                <a:latin typeface="+mj-lt"/>
                <a:ea typeface="+mj-ea"/>
                <a:cs typeface="+mj-cs"/>
              </a:rPr>
              <a:t> a la </a:t>
            </a:r>
            <a:r>
              <a:rPr lang="es-ES" sz="2200" dirty="0" err="1">
                <a:solidFill>
                  <a:schemeClr val="tx1"/>
                </a:solidFill>
                <a:latin typeface="+mj-lt"/>
                <a:ea typeface="+mj-ea"/>
                <a:cs typeface="+mj-cs"/>
              </a:rPr>
              <a:t>plaça</a:t>
            </a:r>
            <a:r>
              <a:rPr lang="es-ES" sz="2200" dirty="0">
                <a:solidFill>
                  <a:schemeClr val="tx1"/>
                </a:solidFill>
                <a:latin typeface="+mj-lt"/>
                <a:ea typeface="+mj-ea"/>
                <a:cs typeface="+mj-cs"/>
              </a:rPr>
              <a:t> Madrid.</a:t>
            </a:r>
          </a:p>
        </p:txBody>
      </p:sp>
      <p:pic>
        <p:nvPicPr>
          <p:cNvPr id="5" name="Imagen 4">
            <a:extLst>
              <a:ext uri="{FF2B5EF4-FFF2-40B4-BE49-F238E27FC236}">
                <a16:creationId xmlns:a16="http://schemas.microsoft.com/office/drawing/2014/main" id="{D4154D01-E509-497E-BE30-5D3D671526AA}"/>
              </a:ext>
            </a:extLst>
          </p:cNvPr>
          <p:cNvPicPr>
            <a:picLocks noChangeAspect="1"/>
          </p:cNvPicPr>
          <p:nvPr/>
        </p:nvPicPr>
        <p:blipFill>
          <a:blip r:embed="rId2"/>
          <a:stretch>
            <a:fillRect/>
          </a:stretch>
        </p:blipFill>
        <p:spPr>
          <a:xfrm>
            <a:off x="5200651" y="1275362"/>
            <a:ext cx="6877049" cy="4737030"/>
          </a:xfrm>
          <a:prstGeom prst="rect">
            <a:avLst/>
          </a:prstGeom>
        </p:spPr>
      </p:pic>
      <p:pic>
        <p:nvPicPr>
          <p:cNvPr id="6" name="Picture 2" descr="Associació de Veïns Es Fortí">
            <a:extLst>
              <a:ext uri="{FF2B5EF4-FFF2-40B4-BE49-F238E27FC236}">
                <a16:creationId xmlns:a16="http://schemas.microsoft.com/office/drawing/2014/main" id="{8DD3CBB3-BE93-445F-8240-2A1F90B50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321" y="154336"/>
            <a:ext cx="3890070" cy="83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77231"/>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480</TotalTime>
  <Words>2247</Words>
  <Application>Microsoft Office PowerPoint</Application>
  <PresentationFormat>Panorámica</PresentationFormat>
  <Paragraphs>96</Paragraphs>
  <Slides>33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Arial</vt:lpstr>
      <vt:lpstr>Calibri</vt:lpstr>
      <vt:lpstr>Century Gothic</vt:lpstr>
      <vt:lpstr>Open Sans</vt:lpstr>
      <vt:lpstr>Trebuchet MS</vt:lpstr>
      <vt:lpstr>Wingdings 3</vt:lpstr>
      <vt:lpstr>Yanone Kaffeesatz</vt:lpstr>
      <vt:lpstr>Faceta</vt:lpstr>
      <vt:lpstr> Haciendo barrio, haciendo pueblo.  Fent barri, fent poble.</vt:lpstr>
      <vt:lpstr>Quienes somos:</vt:lpstr>
      <vt:lpstr>Quienes somos</vt:lpstr>
      <vt:lpstr>Qué hacemos:</vt:lpstr>
      <vt:lpstr>Qué hacemos:</vt:lpstr>
      <vt:lpstr>Qué hacemos:</vt:lpstr>
      <vt:lpstr>Nuestro barrio:</vt:lpstr>
      <vt:lpstr>Nuestro barrio:</vt:lpstr>
      <vt:lpstr>Nuestro barrio:</vt:lpstr>
      <vt:lpstr>Nuestro barrio:</vt:lpstr>
      <vt:lpstr>Nuestro barrio</vt:lpstr>
      <vt:lpstr>Nuestro barrio:</vt:lpstr>
      <vt:lpstr>Nuestro barrio</vt:lpstr>
      <vt:lpstr>Nuestro barrio</vt:lpstr>
      <vt:lpstr>Nuestro barrio</vt:lpstr>
      <vt:lpstr>Nuestro barrio</vt:lpstr>
      <vt:lpstr>Qué queremos:</vt:lpstr>
      <vt:lpstr>Qué queremos:</vt:lpstr>
      <vt:lpstr>Qué queremos:</vt:lpstr>
      <vt:lpstr>Qué queremos:</vt:lpstr>
      <vt:lpstr>Qué queremos:</vt:lpstr>
      <vt:lpstr>Qué queremos:</vt:lpstr>
      <vt:lpstr>Resultados presupuestos participativos 2016 </vt:lpstr>
      <vt:lpstr>Resultados presupuestos participativos  2016</vt:lpstr>
      <vt:lpstr>Resultados presupuestos participativos  2017</vt:lpstr>
      <vt:lpstr>Resultados presupuestos participativos 2017</vt:lpstr>
      <vt:lpstr>Resultados grupo voluntarios para la limpieza del torrente de Sa Riera 2019</vt:lpstr>
      <vt:lpstr>Presentación de PowerPoint</vt:lpstr>
      <vt:lpstr>Resultados 2019</vt:lpstr>
      <vt:lpstr>Presentación de PowerPoint</vt:lpstr>
      <vt:lpstr>Presentación de PowerPoint</vt:lpstr>
      <vt:lpstr>La participación es un derecho</vt:lpstr>
      <vt:lpstr>  Haciendo barrio, haciendo pueblo.  Fent barri,  fent poble.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Jornadas la participación es un Derecho.  Haciendo barrio, haciendo ciudad.  Fent barri, fent Ciutat.</dc:title>
  <dc:creator>Associació Veins</dc:creator>
  <cp:lastModifiedBy>avesforti</cp:lastModifiedBy>
  <cp:revision>28</cp:revision>
  <dcterms:created xsi:type="dcterms:W3CDTF">2021-11-24T15:56:15Z</dcterms:created>
  <dcterms:modified xsi:type="dcterms:W3CDTF">2022-04-20T19:31:35Z</dcterms:modified>
</cp:coreProperties>
</file>